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5" r:id="rId2"/>
    <p:sldId id="285" r:id="rId3"/>
    <p:sldId id="276" r:id="rId4"/>
    <p:sldId id="287" r:id="rId5"/>
    <p:sldId id="291" r:id="rId6"/>
    <p:sldId id="289" r:id="rId7"/>
    <p:sldId id="293" r:id="rId8"/>
    <p:sldId id="292" r:id="rId9"/>
    <p:sldId id="290" r:id="rId10"/>
    <p:sldId id="294" r:id="rId11"/>
    <p:sldId id="295" r:id="rId12"/>
    <p:sldId id="277" r:id="rId13"/>
    <p:sldId id="304" r:id="rId14"/>
    <p:sldId id="305" r:id="rId15"/>
    <p:sldId id="306" r:id="rId16"/>
    <p:sldId id="310" r:id="rId17"/>
    <p:sldId id="312" r:id="rId18"/>
    <p:sldId id="309" r:id="rId19"/>
    <p:sldId id="311" r:id="rId20"/>
    <p:sldId id="313"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72" autoAdjust="0"/>
    <p:restoredTop sz="94718"/>
  </p:normalViewPr>
  <p:slideViewPr>
    <p:cSldViewPr>
      <p:cViewPr varScale="1">
        <p:scale>
          <a:sx n="68" d="100"/>
          <a:sy n="68" d="100"/>
        </p:scale>
        <p:origin x="-1200" y="-96"/>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2.tiff>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14795859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1026898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540535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1977290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4251170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2044365-DB1F-453C-B3AE-4586C2F4FBDF}" type="datetimeFigureOut">
              <a:rPr lang="en-US" smtClean="0"/>
              <a:pPr/>
              <a:t>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442659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2044365-DB1F-453C-B3AE-4586C2F4FBDF}" type="datetimeFigureOut">
              <a:rPr lang="en-US" smtClean="0"/>
              <a:pPr/>
              <a:t>3/1/2017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3529498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2044365-DB1F-453C-B3AE-4586C2F4FBDF}" type="datetimeFigureOut">
              <a:rPr lang="en-US" smtClean="0"/>
              <a:pPr/>
              <a:t>3/1/2017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1691635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044365-DB1F-453C-B3AE-4586C2F4FBDF}" type="datetimeFigureOut">
              <a:rPr lang="en-US" smtClean="0"/>
              <a:pPr/>
              <a:t>3/1/2017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322114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044365-DB1F-453C-B3AE-4586C2F4FBDF}" type="datetimeFigureOut">
              <a:rPr lang="en-US" smtClean="0"/>
              <a:pPr/>
              <a:t>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3970697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044365-DB1F-453C-B3AE-4586C2F4FBDF}" type="datetimeFigureOut">
              <a:rPr lang="en-US" smtClean="0"/>
              <a:pPr/>
              <a:t>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2060109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044365-DB1F-453C-B3AE-4586C2F4FBDF}" type="datetimeFigureOut">
              <a:rPr lang="en-US" smtClean="0"/>
              <a:pPr/>
              <a:t>3/1/2017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3228885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doi.org/10.1155/2011/717208"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2209800" y="990600"/>
            <a:ext cx="4934106" cy="4801314"/>
          </a:xfrm>
          <a:prstGeom prst="rect">
            <a:avLst/>
          </a:prstGeom>
          <a:noFill/>
        </p:spPr>
        <p:txBody>
          <a:bodyPr wrap="square" rtlCol="0">
            <a:spAutoFit/>
          </a:bodyPr>
          <a:lstStyle/>
          <a:p>
            <a:pPr algn="ctr"/>
            <a:r>
              <a:rPr lang="en-US" sz="7200" u="sng" dirty="0" smtClean="0">
                <a:latin typeface="Britannic Bold" pitchFamily="34" charset="0"/>
              </a:rPr>
              <a:t>POLLUTION</a:t>
            </a:r>
          </a:p>
          <a:p>
            <a:endParaRPr lang="en-US" dirty="0"/>
          </a:p>
          <a:p>
            <a:pPr algn="ctr"/>
            <a:endParaRPr lang="en-US" sz="2400" dirty="0" smtClean="0">
              <a:latin typeface="Cambria" pitchFamily="18" charset="0"/>
            </a:endParaRPr>
          </a:p>
          <a:p>
            <a:pPr algn="ctr"/>
            <a:r>
              <a:rPr lang="en-US" sz="2400" dirty="0" smtClean="0">
                <a:latin typeface="Cambria" pitchFamily="18" charset="0"/>
              </a:rPr>
              <a:t>ZUHA AHMAD</a:t>
            </a:r>
          </a:p>
          <a:p>
            <a:pPr algn="ctr"/>
            <a:endParaRPr lang="en-US" sz="2400" dirty="0" smtClean="0">
              <a:latin typeface="Cambria" pitchFamily="18" charset="0"/>
            </a:endParaRPr>
          </a:p>
          <a:p>
            <a:pPr algn="ctr"/>
            <a:r>
              <a:rPr lang="en-US" sz="2400" dirty="0" smtClean="0">
                <a:latin typeface="Cambria" pitchFamily="18" charset="0"/>
              </a:rPr>
              <a:t>DS-670: Capstone: Big Data &amp; Business Analytics</a:t>
            </a:r>
          </a:p>
          <a:p>
            <a:pPr algn="ctr"/>
            <a:endParaRPr lang="en-US" sz="2400" dirty="0" smtClean="0">
              <a:latin typeface="Cambria" pitchFamily="18" charset="0"/>
            </a:endParaRPr>
          </a:p>
          <a:p>
            <a:pPr algn="ctr"/>
            <a:r>
              <a:rPr lang="en-US" sz="2400" dirty="0" smtClean="0">
                <a:latin typeface="Cambria" pitchFamily="18" charset="0"/>
              </a:rPr>
              <a:t>Dr. Jaume</a:t>
            </a:r>
          </a:p>
          <a:p>
            <a:pPr algn="ctr"/>
            <a:endParaRPr lang="en-US" sz="2400" dirty="0" smtClean="0">
              <a:latin typeface="Cambria" pitchFamily="18" charset="0"/>
            </a:endParaRPr>
          </a:p>
          <a:p>
            <a:pPr algn="ctr"/>
            <a:r>
              <a:rPr lang="en-US" sz="2400" dirty="0" smtClean="0">
                <a:latin typeface="Cambria" pitchFamily="18" charset="0"/>
              </a:rPr>
              <a:t>15 February 2017</a:t>
            </a:r>
            <a:endParaRPr lang="en-US" sz="2400" dirty="0">
              <a:latin typeface="Cambria" pitchFamily="18" charset="0"/>
            </a:endParaRPr>
          </a:p>
        </p:txBody>
      </p:sp>
    </p:spTree>
    <p:extLst>
      <p:ext uri="{BB962C8B-B14F-4D97-AF65-F5344CB8AC3E}">
        <p14:creationId xmlns:p14="http://schemas.microsoft.com/office/powerpoint/2010/main" xmlns="" val="30690708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a:blip r:embed="rId2" cstate="print"/>
          <a:stretch>
            <a:fillRect/>
          </a:stretch>
        </p:blipFill>
        <p:spPr>
          <a:xfrm>
            <a:off x="253071" y="1841634"/>
            <a:ext cx="8714367" cy="3873366"/>
          </a:xfrm>
          <a:prstGeom prst="rect">
            <a:avLst/>
          </a:prstGeom>
          <a:ln>
            <a:noFill/>
          </a:ln>
          <a:effectLst>
            <a:softEdge rad="112500"/>
          </a:effectLst>
        </p:spPr>
      </p:pic>
      <p:sp>
        <p:nvSpPr>
          <p:cNvPr id="8" name="Rectangle 7"/>
          <p:cNvSpPr/>
          <p:nvPr/>
        </p:nvSpPr>
        <p:spPr>
          <a:xfrm>
            <a:off x="533400" y="1492293"/>
            <a:ext cx="1605702" cy="307777"/>
          </a:xfrm>
          <a:prstGeom prst="rect">
            <a:avLst/>
          </a:prstGeom>
          <a:solidFill>
            <a:schemeClr val="bg1"/>
          </a:solidFill>
        </p:spPr>
        <p:txBody>
          <a:bodyPr wrap="square">
            <a:spAutoFit/>
          </a:bodyPr>
          <a:lstStyle/>
          <a:p>
            <a:pPr marL="285750" lvl="0" indent="-285750" algn="just">
              <a:buFont typeface="Wingdings" pitchFamily="2" charset="2"/>
              <a:buChar char="q"/>
            </a:pPr>
            <a:r>
              <a:rPr lang="en-US" sz="1400" smtClean="0">
                <a:latin typeface="Cambria" pitchFamily="18" charset="0"/>
              </a:rPr>
              <a:t>Fig 1. </a:t>
            </a:r>
            <a:r>
              <a:rPr lang="en-US" sz="1400" dirty="0" err="1" smtClean="0">
                <a:latin typeface="Cambria" pitchFamily="18" charset="0"/>
              </a:rPr>
              <a:t>Zepellin</a:t>
            </a:r>
            <a:r>
              <a:rPr lang="en-US" sz="1400" dirty="0" smtClean="0">
                <a:latin typeface="Cambria" pitchFamily="18" charset="0"/>
              </a:rPr>
              <a:t> </a:t>
            </a:r>
            <a:endParaRPr lang="en-US" sz="1400" dirty="0">
              <a:latin typeface="Cambria" pitchFamily="18" charset="0"/>
            </a:endParaRPr>
          </a:p>
        </p:txBody>
      </p:sp>
      <p:sp>
        <p:nvSpPr>
          <p:cNvPr id="9" name="TextBox 8"/>
          <p:cNvSpPr txBox="1"/>
          <p:nvPr/>
        </p:nvSpPr>
        <p:spPr>
          <a:xfrm>
            <a:off x="3657600" y="228600"/>
            <a:ext cx="1596912" cy="923330"/>
          </a:xfrm>
          <a:prstGeom prst="rect">
            <a:avLst/>
          </a:prstGeom>
          <a:noFill/>
        </p:spPr>
        <p:txBody>
          <a:bodyPr wrap="none" rtlCol="0">
            <a:spAutoFit/>
          </a:bodyPr>
          <a:lstStyle/>
          <a:p>
            <a:r>
              <a:rPr lang="en-US" sz="5400" b="1" dirty="0" smtClean="0">
                <a:latin typeface="Britannic Bold" charset="0"/>
                <a:ea typeface="Britannic Bold" charset="0"/>
                <a:cs typeface="Britannic Bold" charset="0"/>
              </a:rPr>
              <a:t>Data</a:t>
            </a:r>
            <a:endParaRPr lang="en-US" sz="5400" b="1" dirty="0">
              <a:latin typeface="Britannic Bold" charset="0"/>
              <a:ea typeface="Britannic Bold" charset="0"/>
              <a:cs typeface="Britannic Bold" charset="0"/>
            </a:endParaRPr>
          </a:p>
        </p:txBody>
      </p:sp>
    </p:spTree>
    <p:extLst>
      <p:ext uri="{BB962C8B-B14F-4D97-AF65-F5344CB8AC3E}">
        <p14:creationId xmlns:p14="http://schemas.microsoft.com/office/powerpoint/2010/main" xmlns="" val="1444163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2" cstate="print"/>
          <a:stretch>
            <a:fillRect/>
          </a:stretch>
        </p:blipFill>
        <p:spPr>
          <a:xfrm>
            <a:off x="273853" y="1876270"/>
            <a:ext cx="8470900" cy="3910870"/>
          </a:xfrm>
          <a:prstGeom prst="rect">
            <a:avLst/>
          </a:prstGeom>
          <a:ln>
            <a:noFill/>
          </a:ln>
          <a:effectLst>
            <a:softEdge rad="112500"/>
          </a:effectLst>
        </p:spPr>
      </p:pic>
      <p:sp>
        <p:nvSpPr>
          <p:cNvPr id="9" name="Rectangle 8"/>
          <p:cNvSpPr/>
          <p:nvPr/>
        </p:nvSpPr>
        <p:spPr>
          <a:xfrm>
            <a:off x="533400" y="1492293"/>
            <a:ext cx="1605702" cy="307777"/>
          </a:xfrm>
          <a:prstGeom prst="rect">
            <a:avLst/>
          </a:prstGeom>
          <a:solidFill>
            <a:schemeClr val="bg1"/>
          </a:solidFill>
        </p:spPr>
        <p:txBody>
          <a:bodyPr wrap="square">
            <a:spAutoFit/>
          </a:bodyPr>
          <a:lstStyle/>
          <a:p>
            <a:pPr marL="285750" lvl="0" indent="-285750" algn="just">
              <a:buFont typeface="Wingdings" pitchFamily="2" charset="2"/>
              <a:buChar char="q"/>
            </a:pPr>
            <a:r>
              <a:rPr lang="en-US" sz="1400" smtClean="0">
                <a:latin typeface="Cambria" pitchFamily="18" charset="0"/>
              </a:rPr>
              <a:t>Fig 2. </a:t>
            </a:r>
            <a:r>
              <a:rPr lang="en-US" sz="1400" dirty="0" err="1" smtClean="0">
                <a:latin typeface="Cambria" pitchFamily="18" charset="0"/>
              </a:rPr>
              <a:t>Zepellin</a:t>
            </a:r>
            <a:r>
              <a:rPr lang="en-US" sz="1400" dirty="0" smtClean="0">
                <a:latin typeface="Cambria" pitchFamily="18" charset="0"/>
              </a:rPr>
              <a:t> </a:t>
            </a:r>
            <a:endParaRPr lang="en-US" sz="1400" dirty="0">
              <a:latin typeface="Cambria" pitchFamily="18" charset="0"/>
            </a:endParaRPr>
          </a:p>
        </p:txBody>
      </p:sp>
    </p:spTree>
    <p:extLst>
      <p:ext uri="{BB962C8B-B14F-4D97-AF65-F5344CB8AC3E}">
        <p14:creationId xmlns:p14="http://schemas.microsoft.com/office/powerpoint/2010/main" xmlns="" val="651104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descr="\\vdifs\personas\ZAhmad\Desktop\Screen Shot 2017-02-16 at 1.27.18 PM.png"/>
          <p:cNvPicPr/>
          <p:nvPr/>
        </p:nvPicPr>
        <p:blipFill>
          <a:blip r:embed="rId2" cstate="print">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a:stretch>
            <a:fillRect/>
          </a:stretch>
        </p:blipFill>
        <p:spPr bwMode="auto">
          <a:xfrm>
            <a:off x="457200" y="2209800"/>
            <a:ext cx="7924800" cy="3886200"/>
          </a:xfrm>
          <a:prstGeom prst="rect">
            <a:avLst/>
          </a:prstGeom>
          <a:ln w="38100" cap="sq">
            <a:solidFill>
              <a:srgbClr val="000066"/>
            </a:solidFill>
            <a:prstDash val="solid"/>
            <a:miter lim="800000"/>
          </a:ln>
          <a:effectLst>
            <a:outerShdw blurRad="50800" dist="38100" dir="2700000" algn="tl" rotWithShape="0">
              <a:srgbClr val="000000">
                <a:alpha val="43000"/>
              </a:srgbClr>
            </a:outerShdw>
          </a:effectLst>
        </p:spPr>
      </p:pic>
      <p:sp>
        <p:nvSpPr>
          <p:cNvPr id="9" name="Rectangle 8"/>
          <p:cNvSpPr/>
          <p:nvPr/>
        </p:nvSpPr>
        <p:spPr>
          <a:xfrm>
            <a:off x="457200" y="1676400"/>
            <a:ext cx="1605702" cy="307777"/>
          </a:xfrm>
          <a:prstGeom prst="rect">
            <a:avLst/>
          </a:prstGeom>
          <a:solidFill>
            <a:schemeClr val="bg1"/>
          </a:solidFill>
        </p:spPr>
        <p:txBody>
          <a:bodyPr wrap="square">
            <a:spAutoFit/>
          </a:bodyPr>
          <a:lstStyle/>
          <a:p>
            <a:pPr marL="285750" lvl="0" indent="-285750" algn="just">
              <a:buFont typeface="Wingdings" pitchFamily="2" charset="2"/>
              <a:buChar char="q"/>
            </a:pPr>
            <a:r>
              <a:rPr lang="en-US" sz="1400" dirty="0" smtClean="0">
                <a:latin typeface="Cambria" pitchFamily="18" charset="0"/>
              </a:rPr>
              <a:t>Fig </a:t>
            </a:r>
            <a:r>
              <a:rPr lang="en-US" sz="1400" dirty="0" smtClean="0">
                <a:latin typeface="Cambria" pitchFamily="18" charset="0"/>
              </a:rPr>
              <a:t>3. </a:t>
            </a:r>
            <a:r>
              <a:rPr lang="en-US" sz="1400" dirty="0" err="1" smtClean="0">
                <a:latin typeface="Cambria" pitchFamily="18" charset="0"/>
              </a:rPr>
              <a:t>Zepellin</a:t>
            </a:r>
            <a:r>
              <a:rPr lang="en-US" sz="1400" dirty="0" smtClean="0">
                <a:latin typeface="Cambria" pitchFamily="18" charset="0"/>
              </a:rPr>
              <a:t> </a:t>
            </a:r>
            <a:endParaRPr lang="en-US" sz="1400"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descr="\\vdifs\personas\ZAhmad\Desktop\Screen Shot 2017-02-15 at 5.58.23 PM.png"/>
          <p:cNvPicPr/>
          <p:nvPr/>
        </p:nvPicPr>
        <p:blipFill>
          <a:blip r:embed="rId2" cstate="print">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a:stretch>
            <a:fillRect/>
          </a:stretch>
        </p:blipFill>
        <p:spPr bwMode="auto">
          <a:xfrm>
            <a:off x="457200" y="2057400"/>
            <a:ext cx="7924800" cy="4114800"/>
          </a:xfrm>
          <a:prstGeom prst="rect">
            <a:avLst/>
          </a:prstGeom>
          <a:ln w="38100" cap="sq">
            <a:solidFill>
              <a:srgbClr val="000066"/>
            </a:solidFill>
            <a:prstDash val="solid"/>
            <a:miter lim="800000"/>
          </a:ln>
          <a:effectLst>
            <a:outerShdw blurRad="50800" dist="38100" dir="2700000" algn="tl" rotWithShape="0">
              <a:srgbClr val="000000">
                <a:alpha val="43000"/>
              </a:srgbClr>
            </a:outerShdw>
          </a:effectLst>
        </p:spPr>
      </p:pic>
      <p:sp>
        <p:nvSpPr>
          <p:cNvPr id="9" name="Rectangle 8"/>
          <p:cNvSpPr/>
          <p:nvPr/>
        </p:nvSpPr>
        <p:spPr>
          <a:xfrm>
            <a:off x="533400" y="1600200"/>
            <a:ext cx="1605702" cy="307777"/>
          </a:xfrm>
          <a:prstGeom prst="rect">
            <a:avLst/>
          </a:prstGeom>
          <a:solidFill>
            <a:schemeClr val="bg1"/>
          </a:solidFill>
        </p:spPr>
        <p:txBody>
          <a:bodyPr wrap="square">
            <a:spAutoFit/>
          </a:bodyPr>
          <a:lstStyle/>
          <a:p>
            <a:pPr marL="285750" lvl="0" indent="-285750" algn="just">
              <a:buFont typeface="Wingdings" pitchFamily="2" charset="2"/>
              <a:buChar char="q"/>
            </a:pPr>
            <a:r>
              <a:rPr lang="en-US" sz="1400" dirty="0" smtClean="0">
                <a:latin typeface="Cambria" pitchFamily="18" charset="0"/>
              </a:rPr>
              <a:t>Fig </a:t>
            </a:r>
            <a:r>
              <a:rPr lang="en-US" sz="1400" dirty="0" smtClean="0">
                <a:latin typeface="Cambria" pitchFamily="18" charset="0"/>
              </a:rPr>
              <a:t>4</a:t>
            </a:r>
            <a:r>
              <a:rPr lang="en-US" sz="1400" dirty="0" smtClean="0">
                <a:latin typeface="Cambria" pitchFamily="18" charset="0"/>
              </a:rPr>
              <a:t>. </a:t>
            </a:r>
            <a:r>
              <a:rPr lang="en-US" sz="1400" dirty="0" err="1" smtClean="0">
                <a:latin typeface="Cambria" pitchFamily="18" charset="0"/>
              </a:rPr>
              <a:t>Zepellin</a:t>
            </a:r>
            <a:r>
              <a:rPr lang="en-US" sz="1400" dirty="0" smtClean="0">
                <a:latin typeface="Cambria" pitchFamily="18" charset="0"/>
              </a:rPr>
              <a:t> </a:t>
            </a:r>
            <a:endParaRPr lang="en-US" sz="1400"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pic>
        <p:nvPicPr>
          <p:cNvPr id="8" name="Picture 7" descr="\\vdifs\personas\ZAhmad\Desktop\Screen Shot 2017-02-16 at 1.28.19 PM.png"/>
          <p:cNvPicPr/>
          <p:nvPr/>
        </p:nvPicPr>
        <p:blipFill>
          <a:blip r:embed="rId2" cstate="print">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a:stretch>
            <a:fillRect/>
          </a:stretch>
        </p:blipFill>
        <p:spPr bwMode="auto">
          <a:xfrm>
            <a:off x="457200" y="2057400"/>
            <a:ext cx="7848600" cy="3657600"/>
          </a:xfrm>
          <a:prstGeom prst="rect">
            <a:avLst/>
          </a:prstGeom>
          <a:ln w="38100" cap="sq">
            <a:solidFill>
              <a:srgbClr val="000066"/>
            </a:solidFill>
            <a:prstDash val="solid"/>
            <a:miter lim="800000"/>
          </a:ln>
          <a:effectLst>
            <a:outerShdw blurRad="50800" dist="38100" dir="2700000" algn="tl" rotWithShape="0">
              <a:srgbClr val="000000">
                <a:alpha val="43000"/>
              </a:srgbClr>
            </a:outerShdw>
          </a:effectLst>
        </p:spPr>
      </p:pic>
      <p:sp>
        <p:nvSpPr>
          <p:cNvPr id="9" name="Rectangle 8"/>
          <p:cNvSpPr/>
          <p:nvPr/>
        </p:nvSpPr>
        <p:spPr>
          <a:xfrm>
            <a:off x="533400" y="1600200"/>
            <a:ext cx="1828800" cy="307777"/>
          </a:xfrm>
          <a:prstGeom prst="rect">
            <a:avLst/>
          </a:prstGeom>
          <a:solidFill>
            <a:schemeClr val="bg1"/>
          </a:solidFill>
        </p:spPr>
        <p:txBody>
          <a:bodyPr wrap="square">
            <a:spAutoFit/>
          </a:bodyPr>
          <a:lstStyle/>
          <a:p>
            <a:pPr marL="285750" lvl="0" indent="-285750" algn="just">
              <a:buFont typeface="Wingdings" pitchFamily="2" charset="2"/>
              <a:buChar char="q"/>
            </a:pPr>
            <a:r>
              <a:rPr lang="en-US" sz="1400" dirty="0" smtClean="0">
                <a:latin typeface="Cambria" pitchFamily="18" charset="0"/>
              </a:rPr>
              <a:t>Fig </a:t>
            </a:r>
            <a:r>
              <a:rPr lang="en-US" sz="1400" dirty="0" smtClean="0">
                <a:latin typeface="Cambria" pitchFamily="18" charset="0"/>
              </a:rPr>
              <a:t>4. </a:t>
            </a:r>
            <a:r>
              <a:rPr lang="en-US" sz="1400" dirty="0" smtClean="0">
                <a:latin typeface="Cambria" pitchFamily="18" charset="0"/>
              </a:rPr>
              <a:t> </a:t>
            </a:r>
            <a:r>
              <a:rPr lang="en-US" sz="1400" dirty="0" smtClean="0">
                <a:latin typeface="Cambria" pitchFamily="18" charset="0"/>
              </a:rPr>
              <a:t>Zeppelin</a:t>
            </a:r>
            <a:endParaRPr lang="en-US" sz="1400"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pic>
        <p:nvPicPr>
          <p:cNvPr id="8" name="Content Placeholder 3"/>
          <p:cNvPicPr/>
          <p:nvPr/>
        </p:nvPicPr>
        <p:blipFill>
          <a:blip r:embed="rId2" cstate="print">
            <a:extLst>
              <a:ext uri="{28A0092B-C50C-407E-A947-70E740481C1C}">
                <a14:useLocalDpi xmlns:a14="http://schemas.microsoft.com/office/drawing/2010/main" xmlns="" val="0"/>
              </a:ext>
            </a:extLst>
          </a:blip>
          <a:srcRect l="5541" t="9906" r="1492" b="869"/>
          <a:stretch>
            <a:fillRect/>
          </a:stretch>
        </p:blipFill>
        <p:spPr>
          <a:xfrm>
            <a:off x="838200" y="1371600"/>
            <a:ext cx="7696200" cy="3962400"/>
          </a:xfrm>
          <a:prstGeom prst="rect">
            <a:avLst/>
          </a:prstGeom>
          <a:ln>
            <a:noFill/>
          </a:ln>
          <a:effectLst>
            <a:softEdge rad="112500"/>
          </a:effectLst>
        </p:spPr>
      </p:pic>
      <p:sp>
        <p:nvSpPr>
          <p:cNvPr id="9" name="Rectangle 8"/>
          <p:cNvSpPr/>
          <p:nvPr/>
        </p:nvSpPr>
        <p:spPr>
          <a:xfrm>
            <a:off x="2895600" y="609600"/>
            <a:ext cx="3124200" cy="304800"/>
          </a:xfrm>
          <a:prstGeom prst="rect">
            <a:avLst/>
          </a:prstGeom>
          <a:solidFill>
            <a:schemeClr val="bg1"/>
          </a:solidFill>
        </p:spPr>
        <p:txBody>
          <a:bodyPr wrap="square">
            <a:spAutoFit/>
          </a:bodyPr>
          <a:lstStyle/>
          <a:p>
            <a:pPr marL="285750" lvl="0" indent="-285750" algn="just">
              <a:buFont typeface="Wingdings" pitchFamily="2" charset="2"/>
              <a:buChar char="q"/>
            </a:pPr>
            <a:r>
              <a:rPr lang="en-US" sz="1400" dirty="0" smtClean="0">
                <a:latin typeface="Cambria" pitchFamily="18" charset="0"/>
              </a:rPr>
              <a:t>Fig </a:t>
            </a:r>
            <a:r>
              <a:rPr lang="en-US" sz="1400" dirty="0" smtClean="0">
                <a:latin typeface="Cambria" pitchFamily="18" charset="0"/>
              </a:rPr>
              <a:t>4. Timestamp of Sulfur Dioxide</a:t>
            </a:r>
            <a:endParaRPr lang="en-US" sz="1400"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p:cNvPicPr>
            <a:picLocks noChangeAspect="1"/>
          </p:cNvPicPr>
          <p:nvPr/>
        </p:nvPicPr>
        <p:blipFill>
          <a:blip r:embed="rId2" cstate="print">
            <a:extLst>
              <a:ext uri="{28A0092B-C50C-407E-A947-70E740481C1C}">
                <a14:useLocalDpi xmlns:a14="http://schemas.microsoft.com/office/drawing/2010/main" xmlns="" val="0"/>
              </a:ext>
            </a:extLst>
          </a:blip>
          <a:srcRect t="39512" r="1493" b="10732"/>
          <a:stretch>
            <a:fillRect/>
          </a:stretch>
        </p:blipFill>
        <p:spPr>
          <a:xfrm>
            <a:off x="457200" y="1143000"/>
            <a:ext cx="8305800" cy="4800600"/>
          </a:xfrm>
          <a:prstGeom prst="rect">
            <a:avLst/>
          </a:prstGeom>
          <a:ln>
            <a:noFill/>
          </a:ln>
          <a:effectLst>
            <a:softEdge rad="112500"/>
          </a:effectLst>
        </p:spPr>
      </p:pic>
    </p:spTree>
    <p:extLst>
      <p:ext uri="{BB962C8B-B14F-4D97-AF65-F5344CB8AC3E}">
        <p14:creationId xmlns:p14="http://schemas.microsoft.com/office/powerpoint/2010/main" xmlns="" val="682512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Rectangle 7"/>
          <p:cNvSpPr/>
          <p:nvPr/>
        </p:nvSpPr>
        <p:spPr>
          <a:xfrm>
            <a:off x="457200" y="914400"/>
            <a:ext cx="7924800" cy="4801314"/>
          </a:xfrm>
          <a:prstGeom prst="rect">
            <a:avLst/>
          </a:prstGeom>
          <a:solidFill>
            <a:schemeClr val="bg1"/>
          </a:solidFill>
        </p:spPr>
        <p:txBody>
          <a:bodyPr wrap="square">
            <a:spAutoFit/>
          </a:bodyPr>
          <a:lstStyle/>
          <a:p>
            <a:r>
              <a:rPr lang="en-US" b="1" u="sng" dirty="0" smtClean="0">
                <a:latin typeface="Cambria" pitchFamily="18" charset="0"/>
              </a:rPr>
              <a:t>PSEUDO CODE</a:t>
            </a:r>
          </a:p>
          <a:p>
            <a:endParaRPr lang="en-US" b="1" dirty="0" smtClean="0">
              <a:latin typeface="Cambria" pitchFamily="18" charset="0"/>
            </a:endParaRPr>
          </a:p>
          <a:p>
            <a:r>
              <a:rPr lang="en-US" b="1" dirty="0" smtClean="0">
                <a:latin typeface="Cambria" pitchFamily="18" charset="0"/>
              </a:rPr>
              <a:t>%</a:t>
            </a:r>
            <a:r>
              <a:rPr lang="en-US" b="1" dirty="0" smtClean="0">
                <a:latin typeface="Cambria" pitchFamily="18" charset="0"/>
              </a:rPr>
              <a:t>python</a:t>
            </a:r>
          </a:p>
          <a:p>
            <a:r>
              <a:rPr lang="en-US" b="1" dirty="0" smtClean="0">
                <a:latin typeface="Cambria" pitchFamily="18" charset="0"/>
              </a:rPr>
              <a:t> </a:t>
            </a:r>
          </a:p>
          <a:p>
            <a:r>
              <a:rPr lang="en-US" b="1" dirty="0" smtClean="0">
                <a:latin typeface="Cambria" pitchFamily="18" charset="0"/>
              </a:rPr>
              <a:t>import pandas as pd</a:t>
            </a:r>
          </a:p>
          <a:p>
            <a:r>
              <a:rPr lang="en-US" b="1" dirty="0" smtClean="0">
                <a:latin typeface="Cambria" pitchFamily="18" charset="0"/>
              </a:rPr>
              <a:t> </a:t>
            </a:r>
          </a:p>
          <a:p>
            <a:r>
              <a:rPr lang="en-US" b="1" dirty="0" smtClean="0">
                <a:latin typeface="Cambria" pitchFamily="18" charset="0"/>
              </a:rPr>
              <a:t>import </a:t>
            </a:r>
            <a:r>
              <a:rPr lang="en-US" b="1" dirty="0" err="1" smtClean="0">
                <a:latin typeface="Cambria" pitchFamily="18" charset="0"/>
              </a:rPr>
              <a:t>numpy</a:t>
            </a:r>
            <a:r>
              <a:rPr lang="en-US" b="1" dirty="0" smtClean="0">
                <a:latin typeface="Cambria" pitchFamily="18" charset="0"/>
              </a:rPr>
              <a:t> as </a:t>
            </a:r>
            <a:r>
              <a:rPr lang="en-US" b="1" dirty="0" err="1" smtClean="0">
                <a:latin typeface="Cambria" pitchFamily="18" charset="0"/>
              </a:rPr>
              <a:t>np</a:t>
            </a:r>
            <a:r>
              <a:rPr lang="en-US" b="1" dirty="0" smtClean="0">
                <a:latin typeface="Cambria" pitchFamily="18" charset="0"/>
              </a:rPr>
              <a:t> </a:t>
            </a:r>
          </a:p>
          <a:p>
            <a:r>
              <a:rPr lang="en-US" b="1" dirty="0" smtClean="0">
                <a:latin typeface="Cambria" pitchFamily="18" charset="0"/>
              </a:rPr>
              <a:t> </a:t>
            </a:r>
          </a:p>
          <a:p>
            <a:r>
              <a:rPr lang="en-US" b="1" dirty="0" smtClean="0">
                <a:latin typeface="Cambria" pitchFamily="18" charset="0"/>
              </a:rPr>
              <a:t>import </a:t>
            </a:r>
            <a:r>
              <a:rPr lang="en-US" b="1" dirty="0" err="1" smtClean="0">
                <a:latin typeface="Cambria" pitchFamily="18" charset="0"/>
              </a:rPr>
              <a:t>matplotlib.pylab</a:t>
            </a:r>
            <a:r>
              <a:rPr lang="en-US" b="1" dirty="0" smtClean="0">
                <a:latin typeface="Cambria" pitchFamily="18" charset="0"/>
              </a:rPr>
              <a:t> as </a:t>
            </a:r>
            <a:r>
              <a:rPr lang="en-US" b="1" dirty="0" err="1" smtClean="0">
                <a:latin typeface="Cambria" pitchFamily="18" charset="0"/>
              </a:rPr>
              <a:t>plt</a:t>
            </a:r>
            <a:endParaRPr lang="en-US" b="1" dirty="0" smtClean="0">
              <a:latin typeface="Cambria" pitchFamily="18" charset="0"/>
            </a:endParaRPr>
          </a:p>
          <a:p>
            <a:r>
              <a:rPr lang="en-US" b="1" dirty="0" smtClean="0">
                <a:latin typeface="Cambria" pitchFamily="18" charset="0"/>
              </a:rPr>
              <a:t> </a:t>
            </a:r>
          </a:p>
          <a:p>
            <a:r>
              <a:rPr lang="en-US" b="1" dirty="0" smtClean="0">
                <a:latin typeface="Cambria" pitchFamily="18" charset="0"/>
              </a:rPr>
              <a:t>%</a:t>
            </a:r>
            <a:r>
              <a:rPr lang="en-US" b="1" dirty="0" err="1" smtClean="0">
                <a:latin typeface="Cambria" pitchFamily="18" charset="0"/>
              </a:rPr>
              <a:t>matplotlib</a:t>
            </a:r>
            <a:r>
              <a:rPr lang="en-US" b="1" dirty="0" smtClean="0">
                <a:latin typeface="Cambria" pitchFamily="18" charset="0"/>
              </a:rPr>
              <a:t> inline from </a:t>
            </a:r>
            <a:r>
              <a:rPr lang="en-US" b="1" dirty="0" err="1" smtClean="0">
                <a:latin typeface="Cambria" pitchFamily="18" charset="0"/>
              </a:rPr>
              <a:t>matplotlib.pylab</a:t>
            </a:r>
            <a:endParaRPr lang="en-US" b="1" dirty="0" smtClean="0">
              <a:latin typeface="Cambria" pitchFamily="18" charset="0"/>
            </a:endParaRPr>
          </a:p>
          <a:p>
            <a:r>
              <a:rPr lang="en-US" b="1" dirty="0" smtClean="0">
                <a:latin typeface="Cambria" pitchFamily="18" charset="0"/>
              </a:rPr>
              <a:t> </a:t>
            </a:r>
          </a:p>
          <a:p>
            <a:r>
              <a:rPr lang="en-US" b="1" dirty="0" smtClean="0">
                <a:latin typeface="Cambria" pitchFamily="18" charset="0"/>
              </a:rPr>
              <a:t>import </a:t>
            </a:r>
            <a:r>
              <a:rPr lang="en-US" b="1" dirty="0" err="1" smtClean="0">
                <a:latin typeface="Cambria" pitchFamily="18" charset="0"/>
              </a:rPr>
              <a:t>rcParams</a:t>
            </a:r>
            <a:r>
              <a:rPr lang="en-US" b="1" dirty="0" smtClean="0">
                <a:latin typeface="Cambria" pitchFamily="18" charset="0"/>
              </a:rPr>
              <a:t> </a:t>
            </a:r>
            <a:r>
              <a:rPr lang="en-US" b="1" dirty="0" err="1" smtClean="0">
                <a:latin typeface="Cambria" pitchFamily="18" charset="0"/>
              </a:rPr>
              <a:t>rcParams</a:t>
            </a:r>
            <a:r>
              <a:rPr lang="en-US" b="1" dirty="0" smtClean="0">
                <a:latin typeface="Cambria" pitchFamily="18" charset="0"/>
              </a:rPr>
              <a:t>['</a:t>
            </a:r>
            <a:r>
              <a:rPr lang="en-US" b="1" dirty="0" err="1" smtClean="0">
                <a:latin typeface="Cambria" pitchFamily="18" charset="0"/>
              </a:rPr>
              <a:t>figure.figsize</a:t>
            </a:r>
            <a:r>
              <a:rPr lang="en-US" b="1" dirty="0" smtClean="0">
                <a:latin typeface="Cambria" pitchFamily="18" charset="0"/>
              </a:rPr>
              <a:t>'] = 15, 6</a:t>
            </a:r>
          </a:p>
          <a:p>
            <a:r>
              <a:rPr lang="en-US" b="1" dirty="0" smtClean="0">
                <a:latin typeface="Cambria" pitchFamily="18" charset="0"/>
              </a:rPr>
              <a:t> </a:t>
            </a:r>
          </a:p>
          <a:p>
            <a:r>
              <a:rPr lang="en-US" b="1" dirty="0" smtClean="0">
                <a:latin typeface="Cambria" pitchFamily="18" charset="0"/>
              </a:rPr>
              <a:t>data = </a:t>
            </a:r>
            <a:r>
              <a:rPr lang="en-US" b="1" dirty="0" err="1" smtClean="0">
                <a:latin typeface="Cambria" pitchFamily="18" charset="0"/>
              </a:rPr>
              <a:t>pd.read_csv</a:t>
            </a:r>
            <a:r>
              <a:rPr lang="en-US" b="1" dirty="0" smtClean="0">
                <a:latin typeface="Cambria" pitchFamily="18" charset="0"/>
              </a:rPr>
              <a:t>('Users/</a:t>
            </a:r>
            <a:r>
              <a:rPr lang="en-US" b="1" dirty="0" err="1" smtClean="0">
                <a:latin typeface="Cambria" pitchFamily="18" charset="0"/>
              </a:rPr>
              <a:t>ZAhnad</a:t>
            </a:r>
            <a:r>
              <a:rPr lang="en-US" b="1" dirty="0" smtClean="0">
                <a:latin typeface="Cambria" pitchFamily="18" charset="0"/>
              </a:rPr>
              <a:t>/Downloads/pollution/*') </a:t>
            </a:r>
          </a:p>
          <a:p>
            <a:r>
              <a:rPr lang="en-US" b="1" dirty="0" smtClean="0">
                <a:latin typeface="Cambria" pitchFamily="18" charset="0"/>
              </a:rPr>
              <a:t> </a:t>
            </a:r>
          </a:p>
          <a:p>
            <a:r>
              <a:rPr lang="en-US" b="1" dirty="0" smtClean="0">
                <a:latin typeface="Cambria" pitchFamily="18" charset="0"/>
              </a:rPr>
              <a:t>print </a:t>
            </a:r>
            <a:r>
              <a:rPr lang="en-US" b="1" dirty="0" err="1" smtClean="0">
                <a:latin typeface="Cambria" pitchFamily="18" charset="0"/>
              </a:rPr>
              <a:t>data.head</a:t>
            </a:r>
            <a:r>
              <a:rPr lang="en-US" b="1" dirty="0" smtClean="0">
                <a:latin typeface="Cambria" pitchFamily="18" charset="0"/>
              </a:rPr>
              <a:t>() </a:t>
            </a:r>
            <a:endParaRPr lang="en-US" b="1"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Rectangle 7"/>
          <p:cNvSpPr/>
          <p:nvPr/>
        </p:nvSpPr>
        <p:spPr>
          <a:xfrm>
            <a:off x="685800" y="1600200"/>
            <a:ext cx="7543800" cy="3785652"/>
          </a:xfrm>
          <a:prstGeom prst="rect">
            <a:avLst/>
          </a:prstGeom>
          <a:solidFill>
            <a:schemeClr val="bg1"/>
          </a:solidFill>
        </p:spPr>
        <p:txBody>
          <a:bodyPr wrap="square">
            <a:spAutoFit/>
          </a:bodyPr>
          <a:lstStyle/>
          <a:p>
            <a:pPr algn="ctr"/>
            <a:r>
              <a:rPr lang="en-US" sz="2400" b="1" dirty="0" smtClean="0">
                <a:latin typeface="Cambria" pitchFamily="18" charset="0"/>
              </a:rPr>
              <a:t>TIME SERIES</a:t>
            </a:r>
          </a:p>
          <a:p>
            <a:endParaRPr lang="en-US" sz="2400" dirty="0" smtClean="0">
              <a:latin typeface="Cambria" pitchFamily="18" charset="0"/>
            </a:endParaRPr>
          </a:p>
          <a:p>
            <a:pPr>
              <a:buFont typeface="Wingdings" pitchFamily="2" charset="2"/>
              <a:buChar char="§"/>
            </a:pPr>
            <a:r>
              <a:rPr lang="en-US" sz="2400" dirty="0" smtClean="0">
                <a:latin typeface="Cambria" pitchFamily="18" charset="0"/>
              </a:rPr>
              <a:t>H</a:t>
            </a:r>
            <a:r>
              <a:rPr lang="en-US" sz="2400" dirty="0" smtClean="0">
                <a:latin typeface="Cambria" pitchFamily="18" charset="0"/>
              </a:rPr>
              <a:t>ave </a:t>
            </a:r>
            <a:r>
              <a:rPr lang="en-US" sz="2400" dirty="0" smtClean="0">
                <a:latin typeface="Cambria" pitchFamily="18" charset="0"/>
              </a:rPr>
              <a:t>a characteristic transient requesting</a:t>
            </a:r>
            <a:r>
              <a:rPr lang="en-US" sz="2400" dirty="0" smtClean="0">
                <a:latin typeface="Cambria" pitchFamily="18" charset="0"/>
              </a:rPr>
              <a:t>.</a:t>
            </a:r>
          </a:p>
          <a:p>
            <a:pPr>
              <a:buFont typeface="Wingdings" pitchFamily="2" charset="2"/>
              <a:buChar char="§"/>
            </a:pPr>
            <a:endParaRPr lang="en-US" sz="2400" dirty="0" smtClean="0">
              <a:latin typeface="Cambria" pitchFamily="18" charset="0"/>
            </a:endParaRPr>
          </a:p>
          <a:p>
            <a:pPr>
              <a:buFont typeface="Wingdings" pitchFamily="2" charset="2"/>
              <a:buChar char="§"/>
            </a:pPr>
            <a:r>
              <a:rPr lang="en-US" sz="2400" dirty="0" smtClean="0">
                <a:latin typeface="Cambria" pitchFamily="18" charset="0"/>
              </a:rPr>
              <a:t>Sets </a:t>
            </a:r>
            <a:r>
              <a:rPr lang="en-US" sz="2400" dirty="0" smtClean="0">
                <a:latin typeface="Cambria" pitchFamily="18" charset="0"/>
              </a:rPr>
              <a:t>aside a few minutes arrangement investigation </a:t>
            </a:r>
            <a:endParaRPr lang="en-US" sz="2400" dirty="0" smtClean="0">
              <a:latin typeface="Cambria" pitchFamily="18" charset="0"/>
            </a:endParaRPr>
          </a:p>
          <a:p>
            <a:pPr>
              <a:buFont typeface="Wingdings" pitchFamily="2" charset="2"/>
              <a:buChar char="§"/>
            </a:pPr>
            <a:endParaRPr lang="en-US" sz="2400" dirty="0" smtClean="0">
              <a:latin typeface="Cambria" pitchFamily="18" charset="0"/>
            </a:endParaRPr>
          </a:p>
          <a:p>
            <a:pPr>
              <a:buFont typeface="Wingdings" pitchFamily="2" charset="2"/>
              <a:buChar char="§"/>
            </a:pPr>
            <a:r>
              <a:rPr lang="en-US" sz="2400" dirty="0" smtClean="0">
                <a:latin typeface="Cambria" pitchFamily="18" charset="0"/>
              </a:rPr>
              <a:t>U</a:t>
            </a:r>
            <a:r>
              <a:rPr lang="en-US" sz="2400" dirty="0" smtClean="0">
                <a:latin typeface="Cambria" pitchFamily="18" charset="0"/>
              </a:rPr>
              <a:t>nmistakable </a:t>
            </a:r>
            <a:r>
              <a:rPr lang="en-US" sz="2400" dirty="0" smtClean="0">
                <a:latin typeface="Cambria" pitchFamily="18" charset="0"/>
              </a:rPr>
              <a:t>from cross-sectional </a:t>
            </a:r>
            <a:r>
              <a:rPr lang="en-US" sz="2400" dirty="0" smtClean="0">
                <a:latin typeface="Cambria" pitchFamily="18" charset="0"/>
              </a:rPr>
              <a:t>reviews</a:t>
            </a:r>
          </a:p>
          <a:p>
            <a:pPr>
              <a:buFont typeface="Wingdings" pitchFamily="2" charset="2"/>
              <a:buChar char="§"/>
            </a:pPr>
            <a:endParaRPr lang="en-US" sz="2400" dirty="0" smtClean="0">
              <a:latin typeface="Cambria" pitchFamily="18" charset="0"/>
            </a:endParaRPr>
          </a:p>
          <a:p>
            <a:pPr>
              <a:buFont typeface="Wingdings" pitchFamily="2" charset="2"/>
              <a:buChar char="§"/>
            </a:pPr>
            <a:r>
              <a:rPr lang="en-US" sz="2400" dirty="0" smtClean="0">
                <a:latin typeface="Cambria" pitchFamily="18" charset="0"/>
              </a:rPr>
              <a:t>P</a:t>
            </a:r>
            <a:r>
              <a:rPr lang="en-US" sz="2400" dirty="0" smtClean="0">
                <a:latin typeface="Cambria" pitchFamily="18" charset="0"/>
              </a:rPr>
              <a:t>articular </a:t>
            </a:r>
            <a:r>
              <a:rPr lang="en-US" sz="2400" dirty="0" smtClean="0">
                <a:latin typeface="Cambria" pitchFamily="18" charset="0"/>
              </a:rPr>
              <a:t>from spatial information examination where the perceptions ordinarily identify with land </a:t>
            </a:r>
            <a:r>
              <a:rPr lang="en-US" sz="2400" dirty="0" smtClean="0">
                <a:latin typeface="Cambria" pitchFamily="18" charset="0"/>
              </a:rPr>
              <a:t>areas</a:t>
            </a:r>
            <a:endParaRPr lang="en-US" sz="2400" dirty="0">
              <a:latin typeface="Cambria" pitchFamily="18" charset="0"/>
            </a:endParaRPr>
          </a:p>
        </p:txBody>
      </p:sp>
      <p:sp>
        <p:nvSpPr>
          <p:cNvPr id="9" name="TextBox 8"/>
          <p:cNvSpPr txBox="1"/>
          <p:nvPr/>
        </p:nvSpPr>
        <p:spPr>
          <a:xfrm>
            <a:off x="3200400" y="304800"/>
            <a:ext cx="2730235" cy="923330"/>
          </a:xfrm>
          <a:prstGeom prst="rect">
            <a:avLst/>
          </a:prstGeom>
          <a:noFill/>
        </p:spPr>
        <p:txBody>
          <a:bodyPr wrap="none" rtlCol="0">
            <a:spAutoFit/>
          </a:bodyPr>
          <a:lstStyle/>
          <a:p>
            <a:r>
              <a:rPr lang="en-US" sz="5400" b="1" dirty="0" smtClean="0">
                <a:latin typeface="Britannic Bold" charset="0"/>
                <a:ea typeface="Britannic Bold" charset="0"/>
                <a:cs typeface="Britannic Bold" charset="0"/>
              </a:rPr>
              <a:t>Methods</a:t>
            </a:r>
            <a:endParaRPr lang="en-US" sz="4400" b="1" dirty="0">
              <a:latin typeface="Britannic Bold" charset="0"/>
              <a:ea typeface="Britannic Bold" charset="0"/>
              <a:cs typeface="Britannic Bold" charset="0"/>
            </a:endParaRPr>
          </a:p>
        </p:txBody>
      </p:sp>
    </p:spTree>
    <p:extLst>
      <p:ext uri="{BB962C8B-B14F-4D97-AF65-F5344CB8AC3E}">
        <p14:creationId xmlns:p14="http://schemas.microsoft.com/office/powerpoint/2010/main" xmlns="" val="682512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sp>
        <p:nvSpPr>
          <p:cNvPr id="8" name="Rectangle 7"/>
          <p:cNvSpPr/>
          <p:nvPr/>
        </p:nvSpPr>
        <p:spPr>
          <a:xfrm>
            <a:off x="685800" y="1600200"/>
            <a:ext cx="8077200" cy="3693319"/>
          </a:xfrm>
          <a:prstGeom prst="rect">
            <a:avLst/>
          </a:prstGeom>
          <a:solidFill>
            <a:schemeClr val="bg1"/>
          </a:solidFill>
        </p:spPr>
        <p:txBody>
          <a:bodyPr wrap="square">
            <a:spAutoFit/>
          </a:bodyPr>
          <a:lstStyle/>
          <a:p>
            <a:pPr algn="ctr"/>
            <a:r>
              <a:rPr lang="en-US" sz="2400" b="1" dirty="0" smtClean="0">
                <a:latin typeface="Cambria" pitchFamily="18" charset="0"/>
              </a:rPr>
              <a:t>REGRESSION ANALYSIS</a:t>
            </a:r>
          </a:p>
          <a:p>
            <a:endParaRPr lang="en-US" sz="2400" dirty="0" smtClean="0">
              <a:latin typeface="Cambria" pitchFamily="18" charset="0"/>
            </a:endParaRPr>
          </a:p>
          <a:p>
            <a:pPr>
              <a:buFont typeface="Wingdings" pitchFamily="2" charset="2"/>
              <a:buChar char="§"/>
            </a:pPr>
            <a:r>
              <a:rPr lang="en-US" sz="2400" dirty="0" smtClean="0">
                <a:latin typeface="Cambria" pitchFamily="18" charset="0"/>
              </a:rPr>
              <a:t> A </a:t>
            </a:r>
            <a:r>
              <a:rPr lang="en-US" sz="2400" dirty="0" smtClean="0">
                <a:latin typeface="Cambria" pitchFamily="18" charset="0"/>
              </a:rPr>
              <a:t>factual procedure for assessing the connections among </a:t>
            </a:r>
            <a:r>
              <a:rPr lang="en-US" sz="2400" dirty="0" smtClean="0">
                <a:latin typeface="Cambria" pitchFamily="18" charset="0"/>
              </a:rPr>
              <a:t>factors</a:t>
            </a:r>
          </a:p>
          <a:p>
            <a:endParaRPr lang="en-US" sz="2400" dirty="0" smtClean="0">
              <a:latin typeface="Cambria" pitchFamily="18" charset="0"/>
            </a:endParaRPr>
          </a:p>
          <a:p>
            <a:pPr>
              <a:buFont typeface="Wingdings" pitchFamily="2" charset="2"/>
              <a:buChar char="§"/>
            </a:pPr>
            <a:r>
              <a:rPr lang="en-US" sz="2400" dirty="0" smtClean="0">
                <a:latin typeface="Cambria" pitchFamily="18" charset="0"/>
              </a:rPr>
              <a:t> Incorporates </a:t>
            </a:r>
            <a:r>
              <a:rPr lang="en-US" sz="2400" dirty="0" smtClean="0">
                <a:latin typeface="Cambria" pitchFamily="18" charset="0"/>
              </a:rPr>
              <a:t>numerous systems for demonstrating and investigating a few factors, when the attention is on the relationship between a needy variable and at least one autonomous </a:t>
            </a:r>
            <a:r>
              <a:rPr lang="en-US" sz="2400" dirty="0" smtClean="0">
                <a:latin typeface="Cambria" pitchFamily="18" charset="0"/>
              </a:rPr>
              <a:t>factors</a:t>
            </a:r>
          </a:p>
          <a:p>
            <a:endParaRPr lang="en-US" dirty="0" smtClean="0"/>
          </a:p>
        </p:txBody>
      </p:sp>
    </p:spTree>
    <p:extLst>
      <p:ext uri="{BB962C8B-B14F-4D97-AF65-F5344CB8AC3E}">
        <p14:creationId xmlns:p14="http://schemas.microsoft.com/office/powerpoint/2010/main" xmlns="" val="682512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sp>
        <p:nvSpPr>
          <p:cNvPr id="4" name="Rectangle 3"/>
          <p:cNvSpPr/>
          <p:nvPr/>
        </p:nvSpPr>
        <p:spPr>
          <a:xfrm>
            <a:off x="457200" y="2590798"/>
            <a:ext cx="8394700" cy="2031325"/>
          </a:xfrm>
          <a:prstGeom prst="rect">
            <a:avLst/>
          </a:prstGeom>
          <a:solidFill>
            <a:schemeClr val="bg1"/>
          </a:solidFill>
        </p:spPr>
        <p:txBody>
          <a:bodyPr wrap="square">
            <a:spAutoFit/>
          </a:bodyPr>
          <a:lstStyle/>
          <a:p>
            <a:r>
              <a:rPr lang="en-US" u="sng" dirty="0" smtClean="0">
                <a:effectLst/>
                <a:latin typeface="Cambria"/>
                <a:ea typeface="Calibri"/>
                <a:cs typeface="Times New Roman"/>
              </a:rPr>
              <a:t>SOURCE</a:t>
            </a:r>
          </a:p>
          <a:p>
            <a:endParaRPr lang="en-US" dirty="0">
              <a:latin typeface="Cambria"/>
              <a:ea typeface="Calibri"/>
              <a:cs typeface="Times New Roman"/>
            </a:endParaRPr>
          </a:p>
          <a:p>
            <a:r>
              <a:rPr lang="en-US" dirty="0" err="1" smtClean="0">
                <a:effectLst/>
                <a:latin typeface="Cambria"/>
                <a:ea typeface="Calibri"/>
                <a:cs typeface="Times New Roman"/>
              </a:rPr>
              <a:t>Guozhen</a:t>
            </a:r>
            <a:r>
              <a:rPr lang="en-US" dirty="0" smtClean="0">
                <a:effectLst/>
                <a:latin typeface="Cambria"/>
                <a:ea typeface="Calibri"/>
                <a:cs typeface="Times New Roman"/>
              </a:rPr>
              <a:t> Tan, Wei Zhang, </a:t>
            </a:r>
            <a:r>
              <a:rPr lang="en-US" dirty="0" err="1" smtClean="0">
                <a:effectLst/>
                <a:latin typeface="Cambria"/>
                <a:ea typeface="Calibri"/>
                <a:cs typeface="Times New Roman"/>
              </a:rPr>
              <a:t>Hongwei</a:t>
            </a:r>
            <a:r>
              <a:rPr lang="en-US" dirty="0" smtClean="0">
                <a:effectLst/>
                <a:latin typeface="Cambria"/>
                <a:ea typeface="Calibri"/>
                <a:cs typeface="Times New Roman"/>
              </a:rPr>
              <a:t> </a:t>
            </a:r>
            <a:r>
              <a:rPr lang="en-US" dirty="0" err="1" smtClean="0">
                <a:effectLst/>
                <a:latin typeface="Cambria"/>
                <a:ea typeface="Calibri"/>
                <a:cs typeface="Times New Roman"/>
              </a:rPr>
              <a:t>Ge</a:t>
            </a:r>
            <a:r>
              <a:rPr lang="en-US" dirty="0" smtClean="0">
                <a:effectLst/>
                <a:latin typeface="Cambria"/>
                <a:ea typeface="Calibri"/>
                <a:cs typeface="Times New Roman"/>
              </a:rPr>
              <a:t>, Distributed algorithm for traffic data 	collection and data quality analysis based on wireless sensor networks, 	Department of Computer Science and Technology, Dalian University of 	Technology, Volume: 7 issue: 1, DOI: 	</a:t>
            </a:r>
            <a:r>
              <a:rPr lang="en-US" dirty="0" smtClean="0">
                <a:effectLst/>
                <a:latin typeface="Cambria"/>
                <a:ea typeface="Calibri"/>
                <a:cs typeface="Times New Roman"/>
                <a:hlinkClick r:id="rId2"/>
              </a:rPr>
              <a:t>https://doi.org/10.1155/2011/717208</a:t>
            </a:r>
            <a:r>
              <a:rPr lang="en-US" dirty="0" smtClean="0">
                <a:effectLst/>
                <a:latin typeface="Cambria"/>
                <a:ea typeface="Calibri"/>
                <a:cs typeface="Times New Roman"/>
              </a:rPr>
              <a:t>	</a:t>
            </a:r>
            <a:endParaRPr lang="en-US" sz="2400" dirty="0">
              <a:ea typeface="Calibri"/>
              <a:cs typeface="Times New Roman"/>
            </a:endParaRPr>
          </a:p>
        </p:txBody>
      </p:sp>
      <p:sp>
        <p:nvSpPr>
          <p:cNvPr id="8" name="TextBox 7"/>
          <p:cNvSpPr txBox="1"/>
          <p:nvPr/>
        </p:nvSpPr>
        <p:spPr>
          <a:xfrm>
            <a:off x="1295400" y="838200"/>
            <a:ext cx="7010400" cy="923330"/>
          </a:xfrm>
          <a:prstGeom prst="rect">
            <a:avLst/>
          </a:prstGeom>
          <a:noFill/>
        </p:spPr>
        <p:txBody>
          <a:bodyPr wrap="square" rtlCol="0">
            <a:spAutoFit/>
          </a:bodyPr>
          <a:lstStyle/>
          <a:p>
            <a:r>
              <a:rPr lang="en-US" sz="5400" b="1" dirty="0" smtClean="0">
                <a:latin typeface="Britannic Bold" pitchFamily="34" charset="0"/>
              </a:rPr>
              <a:t>COMPETITOR ARTICLE</a:t>
            </a:r>
            <a:endParaRPr lang="en-US" sz="5400" b="1" dirty="0">
              <a:latin typeface="Britannic Bold" pitchFamily="34" charset="0"/>
            </a:endParaRPr>
          </a:p>
        </p:txBody>
      </p:sp>
    </p:spTree>
    <p:extLst>
      <p:ext uri="{BB962C8B-B14F-4D97-AF65-F5344CB8AC3E}">
        <p14:creationId xmlns:p14="http://schemas.microsoft.com/office/powerpoint/2010/main" xmlns="" val="7996719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sp>
        <p:nvSpPr>
          <p:cNvPr id="8" name="Rectangle 7"/>
          <p:cNvSpPr/>
          <p:nvPr/>
        </p:nvSpPr>
        <p:spPr>
          <a:xfrm>
            <a:off x="304800" y="1143000"/>
            <a:ext cx="8686800" cy="4893647"/>
          </a:xfrm>
          <a:prstGeom prst="rect">
            <a:avLst/>
          </a:prstGeom>
          <a:solidFill>
            <a:schemeClr val="bg1"/>
          </a:solidFill>
        </p:spPr>
        <p:txBody>
          <a:bodyPr wrap="square">
            <a:spAutoFit/>
          </a:bodyPr>
          <a:lstStyle/>
          <a:p>
            <a:pPr>
              <a:buFont typeface="Wingdings" pitchFamily="2" charset="2"/>
              <a:buChar char="§"/>
            </a:pPr>
            <a:r>
              <a:rPr lang="en-US" sz="2400" dirty="0" smtClean="0">
                <a:latin typeface="Cambria" pitchFamily="18" charset="0"/>
              </a:rPr>
              <a:t> All </a:t>
            </a:r>
            <a:r>
              <a:rPr lang="en-US" sz="2400" dirty="0" smtClean="0">
                <a:latin typeface="Cambria" pitchFamily="18" charset="0"/>
              </a:rPr>
              <a:t>the more particularly, relapse investigation helps one see how the run of the mill estimation of the needy variable changes when any of the autonomous factors is shifted, while the other free factors are held </a:t>
            </a:r>
            <a:r>
              <a:rPr lang="en-US" sz="2400" dirty="0" smtClean="0">
                <a:latin typeface="Cambria" pitchFamily="18" charset="0"/>
              </a:rPr>
              <a:t>settled</a:t>
            </a:r>
          </a:p>
          <a:p>
            <a:endParaRPr lang="en-US" sz="2400" dirty="0" smtClean="0">
              <a:latin typeface="Cambria" pitchFamily="18" charset="0"/>
            </a:endParaRPr>
          </a:p>
          <a:p>
            <a:pPr>
              <a:buFont typeface="Wingdings" pitchFamily="2" charset="2"/>
              <a:buChar char="§"/>
            </a:pPr>
            <a:r>
              <a:rPr lang="en-US" sz="2400" dirty="0" smtClean="0">
                <a:latin typeface="Cambria" pitchFamily="18" charset="0"/>
              </a:rPr>
              <a:t>Most </a:t>
            </a:r>
            <a:r>
              <a:rPr lang="en-US" sz="2400" dirty="0" smtClean="0">
                <a:latin typeface="Cambria" pitchFamily="18" charset="0"/>
              </a:rPr>
              <a:t>regularly, relapse investigation assesses the contingent desire of the needy variable given the autonomous factors, that is, the normal estimation of the reliant variable when the free factors are </a:t>
            </a:r>
            <a:r>
              <a:rPr lang="en-US" sz="2400" dirty="0" smtClean="0">
                <a:latin typeface="Cambria" pitchFamily="18" charset="0"/>
              </a:rPr>
              <a:t>settled</a:t>
            </a:r>
            <a:endParaRPr lang="en-US" sz="2400" dirty="0" smtClean="0">
              <a:latin typeface="Cambria" pitchFamily="18" charset="0"/>
            </a:endParaRPr>
          </a:p>
          <a:p>
            <a:pPr>
              <a:buFont typeface="Wingdings" pitchFamily="2" charset="2"/>
              <a:buChar char="§"/>
            </a:pPr>
            <a:endParaRPr lang="en-US" sz="2400" dirty="0" smtClean="0">
              <a:latin typeface="Cambria" pitchFamily="18" charset="0"/>
            </a:endParaRPr>
          </a:p>
          <a:p>
            <a:pPr>
              <a:buFont typeface="Wingdings" pitchFamily="2" charset="2"/>
              <a:buChar char="§"/>
            </a:pPr>
            <a:r>
              <a:rPr lang="en-US" sz="2400" dirty="0" smtClean="0">
                <a:latin typeface="Cambria" pitchFamily="18" charset="0"/>
              </a:rPr>
              <a:t> </a:t>
            </a:r>
            <a:r>
              <a:rPr lang="en-US" sz="2400" dirty="0" smtClean="0">
                <a:latin typeface="Cambria" pitchFamily="18" charset="0"/>
              </a:rPr>
              <a:t>Less normally, the emphasis is on a quantile, or other area parameter of the restrictive dispersion of the needy variable given the free </a:t>
            </a:r>
            <a:r>
              <a:rPr lang="en-US" sz="2400" dirty="0" smtClean="0">
                <a:latin typeface="Cambria" pitchFamily="18" charset="0"/>
              </a:rPr>
              <a:t>factors</a:t>
            </a:r>
            <a:endParaRPr lang="en-US" sz="2400"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Rectangle 2"/>
          <p:cNvSpPr/>
          <p:nvPr/>
        </p:nvSpPr>
        <p:spPr>
          <a:xfrm>
            <a:off x="399780" y="2529191"/>
            <a:ext cx="8344440" cy="1477328"/>
          </a:xfrm>
          <a:prstGeom prst="rect">
            <a:avLst/>
          </a:prstGeom>
          <a:solidFill>
            <a:schemeClr val="bg1"/>
          </a:solidFill>
        </p:spPr>
        <p:txBody>
          <a:bodyPr wrap="square">
            <a:spAutoFit/>
          </a:bodyPr>
          <a:lstStyle/>
          <a:p>
            <a:pPr marL="285750" indent="-285750">
              <a:buFont typeface="Wingdings" pitchFamily="2" charset="2"/>
              <a:buChar char="q"/>
            </a:pPr>
            <a:r>
              <a:rPr lang="en-US" dirty="0" smtClean="0">
                <a:effectLst/>
                <a:latin typeface="Cambria"/>
                <a:ea typeface="Calibri"/>
                <a:cs typeface="Times New Roman"/>
              </a:rPr>
              <a:t>Air contamination sensors are gadgets that distinguish and screen the nearness of air contamination in the encompassing region. </a:t>
            </a:r>
          </a:p>
          <a:p>
            <a:pPr marL="285750" indent="-285750">
              <a:buFont typeface="Wingdings" pitchFamily="2" charset="2"/>
              <a:buChar char="q"/>
            </a:pPr>
            <a:endParaRPr lang="en-US" dirty="0">
              <a:latin typeface="Cambria"/>
              <a:ea typeface="Calibri"/>
              <a:cs typeface="Times New Roman"/>
            </a:endParaRPr>
          </a:p>
          <a:p>
            <a:pPr marL="285750" indent="-285750">
              <a:buFont typeface="Wingdings" pitchFamily="2" charset="2"/>
              <a:buChar char="q"/>
            </a:pPr>
            <a:r>
              <a:rPr lang="en-US" dirty="0" smtClean="0">
                <a:effectLst/>
                <a:latin typeface="Cambria"/>
                <a:ea typeface="Calibri"/>
                <a:cs typeface="Times New Roman"/>
              </a:rPr>
              <a:t>They can be utilized for both indoor and open air situations. These sensors can be worked at home, or purchased from specific makes. </a:t>
            </a:r>
            <a:endParaRPr lang="en-US" dirty="0">
              <a:latin typeface="Cambria"/>
              <a:ea typeface="Calibri"/>
              <a:cs typeface="Times New Roman"/>
            </a:endParaRPr>
          </a:p>
        </p:txBody>
      </p:sp>
      <p:sp>
        <p:nvSpPr>
          <p:cNvPr id="7" name="TextBox 6"/>
          <p:cNvSpPr txBox="1"/>
          <p:nvPr/>
        </p:nvSpPr>
        <p:spPr>
          <a:xfrm>
            <a:off x="1828800" y="381000"/>
            <a:ext cx="5865708" cy="923330"/>
          </a:xfrm>
          <a:prstGeom prst="rect">
            <a:avLst/>
          </a:prstGeom>
          <a:noFill/>
        </p:spPr>
        <p:txBody>
          <a:bodyPr wrap="none" rtlCol="0">
            <a:spAutoFit/>
          </a:bodyPr>
          <a:lstStyle/>
          <a:p>
            <a:r>
              <a:rPr lang="en-US" sz="5400" b="1" dirty="0" smtClean="0">
                <a:latin typeface="Britannic Bold" charset="0"/>
                <a:ea typeface="Britannic Bold" charset="0"/>
                <a:cs typeface="Britannic Bold" charset="0"/>
              </a:rPr>
              <a:t>Novel Contribution</a:t>
            </a:r>
            <a:endParaRPr lang="en-US" sz="5400" b="1" dirty="0">
              <a:latin typeface="Britannic Bold" charset="0"/>
              <a:ea typeface="Britannic Bold" charset="0"/>
              <a:cs typeface="Britannic Bold" charset="0"/>
            </a:endParaRPr>
          </a:p>
        </p:txBody>
      </p:sp>
    </p:spTree>
    <p:extLst>
      <p:ext uri="{BB962C8B-B14F-4D97-AF65-F5344CB8AC3E}">
        <p14:creationId xmlns:p14="http://schemas.microsoft.com/office/powerpoint/2010/main" xmlns="" val="3686871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6" name="Table 5"/>
          <p:cNvGraphicFramePr>
            <a:graphicFrameLocks noGrp="1"/>
          </p:cNvGraphicFramePr>
          <p:nvPr>
            <p:extLst>
              <p:ext uri="{D42A27DB-BD31-4B8C-83A1-F6EECF244321}">
                <p14:modId xmlns:p14="http://schemas.microsoft.com/office/powerpoint/2010/main" xmlns="" val="1816955932"/>
              </p:ext>
            </p:extLst>
          </p:nvPr>
        </p:nvGraphicFramePr>
        <p:xfrm>
          <a:off x="2209800" y="1752600"/>
          <a:ext cx="4572000" cy="3530224"/>
        </p:xfrm>
        <a:graphic>
          <a:graphicData uri="http://schemas.openxmlformats.org/drawingml/2006/table">
            <a:tbl>
              <a:tblPr/>
              <a:tblGrid>
                <a:gridCol w="1524000"/>
                <a:gridCol w="1524000"/>
                <a:gridCol w="1524000"/>
              </a:tblGrid>
              <a:tr h="461640">
                <a:tc>
                  <a:txBody>
                    <a:bodyPr/>
                    <a:lstStyle/>
                    <a:p>
                      <a:r>
                        <a:rPr lang="en-US" sz="1400" b="1" dirty="0">
                          <a:solidFill>
                            <a:srgbClr val="005E9E"/>
                          </a:solidFill>
                          <a:effectLst/>
                        </a:rPr>
                        <a:t>Air Quality Index</a:t>
                      </a:r>
                      <a:br>
                        <a:rPr lang="en-US" sz="1400" b="1" dirty="0">
                          <a:solidFill>
                            <a:srgbClr val="005E9E"/>
                          </a:solidFill>
                          <a:effectLst/>
                        </a:rPr>
                      </a:br>
                      <a:r>
                        <a:rPr lang="en-US" sz="1400" b="1" dirty="0">
                          <a:solidFill>
                            <a:srgbClr val="005E9E"/>
                          </a:solidFill>
                          <a:effectLst/>
                        </a:rPr>
                        <a:t>(AQI) Values</a:t>
                      </a:r>
                      <a:endParaRPr lang="en-US" sz="1400" dirty="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400" b="1" dirty="0">
                          <a:solidFill>
                            <a:srgbClr val="005E9E"/>
                          </a:solidFill>
                          <a:effectLst/>
                        </a:rPr>
                        <a:t>Levels of Health Concern</a:t>
                      </a:r>
                      <a:endParaRPr lang="en-US" sz="1400" dirty="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400" b="1" dirty="0">
                          <a:solidFill>
                            <a:srgbClr val="005E9E"/>
                          </a:solidFill>
                          <a:effectLst/>
                        </a:rPr>
                        <a:t>Colors</a:t>
                      </a:r>
                      <a:endParaRPr lang="en-US" sz="1400" dirty="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r>
              <a:tr h="461640">
                <a:tc>
                  <a:txBody>
                    <a:bodyPr/>
                    <a:lstStyle/>
                    <a:p>
                      <a:r>
                        <a:rPr lang="en-US" sz="1400" b="1" i="1">
                          <a:solidFill>
                            <a:srgbClr val="005E9E"/>
                          </a:solidFill>
                          <a:effectLst/>
                        </a:rPr>
                        <a:t>When the AQI is in this range</a:t>
                      </a:r>
                      <a:r>
                        <a:rPr lang="en-US" sz="1400" b="1">
                          <a:solidFill>
                            <a:srgbClr val="005E9E"/>
                          </a:solidFill>
                          <a:effectLst/>
                        </a:rPr>
                        <a:t>:</a:t>
                      </a:r>
                      <a:endParaRPr lang="en-US" sz="140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400" i="1">
                          <a:solidFill>
                            <a:srgbClr val="005E9E"/>
                          </a:solidFill>
                          <a:effectLst/>
                        </a:rPr>
                        <a:t>.</a:t>
                      </a:r>
                      <a:r>
                        <a:rPr lang="en-US" sz="1400" b="1" i="1">
                          <a:solidFill>
                            <a:srgbClr val="005E9E"/>
                          </a:solidFill>
                          <a:effectLst/>
                        </a:rPr>
                        <a:t>.air quality conditions are:</a:t>
                      </a:r>
                      <a:endParaRPr lang="en-US" sz="140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400" b="1" i="1">
                          <a:solidFill>
                            <a:srgbClr val="005E9E"/>
                          </a:solidFill>
                          <a:effectLst/>
                        </a:rPr>
                        <a:t>...as symbolized by this color:</a:t>
                      </a:r>
                      <a:endParaRPr lang="en-US" sz="140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r>
              <a:tr h="290233">
                <a:tc>
                  <a:txBody>
                    <a:bodyPr/>
                    <a:lstStyle/>
                    <a:p>
                      <a:r>
                        <a:rPr lang="en-US" sz="1400">
                          <a:effectLst/>
                          <a:latin typeface="Arial"/>
                        </a:rPr>
                        <a:t>0 to 50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c>
                  <a:txBody>
                    <a:bodyPr/>
                    <a:lstStyle/>
                    <a:p>
                      <a:r>
                        <a:rPr lang="en-US" sz="1400">
                          <a:effectLst/>
                          <a:latin typeface="Arial"/>
                        </a:rPr>
                        <a:t>Good</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c>
                  <a:txBody>
                    <a:bodyPr/>
                    <a:lstStyle/>
                    <a:p>
                      <a:r>
                        <a:rPr lang="en-US" sz="1400">
                          <a:effectLst/>
                          <a:latin typeface="Arial"/>
                        </a:rPr>
                        <a:t>Green</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r>
              <a:tr h="290233">
                <a:tc>
                  <a:txBody>
                    <a:bodyPr/>
                    <a:lstStyle/>
                    <a:p>
                      <a:r>
                        <a:rPr lang="en-US" sz="1400">
                          <a:effectLst/>
                          <a:latin typeface="Arial"/>
                        </a:rPr>
                        <a:t>51 to 100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c>
                  <a:txBody>
                    <a:bodyPr/>
                    <a:lstStyle/>
                    <a:p>
                      <a:r>
                        <a:rPr lang="en-US" sz="1400">
                          <a:effectLst/>
                          <a:latin typeface="Arial"/>
                        </a:rPr>
                        <a:t>Moderate</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c>
                  <a:txBody>
                    <a:bodyPr/>
                    <a:lstStyle/>
                    <a:p>
                      <a:r>
                        <a:rPr lang="en-US" sz="1400">
                          <a:effectLst/>
                          <a:latin typeface="Arial"/>
                        </a:rPr>
                        <a:t>Yellow</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r>
              <a:tr h="461640">
                <a:tc>
                  <a:txBody>
                    <a:bodyPr/>
                    <a:lstStyle/>
                    <a:p>
                      <a:r>
                        <a:rPr lang="en-US" sz="1400">
                          <a:effectLst/>
                          <a:latin typeface="Arial"/>
                        </a:rPr>
                        <a:t>101 to 150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c>
                  <a:txBody>
                    <a:bodyPr/>
                    <a:lstStyle/>
                    <a:p>
                      <a:r>
                        <a:rPr lang="en-US" sz="1400">
                          <a:effectLst/>
                          <a:latin typeface="Arial"/>
                        </a:rPr>
                        <a:t>Unhealthy for Sensitive Groups</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c>
                  <a:txBody>
                    <a:bodyPr/>
                    <a:lstStyle/>
                    <a:p>
                      <a:r>
                        <a:rPr lang="en-US" sz="1400">
                          <a:effectLst/>
                          <a:latin typeface="Arial"/>
                        </a:rPr>
                        <a:t>Orange</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r>
              <a:tr h="290233">
                <a:tc>
                  <a:txBody>
                    <a:bodyPr/>
                    <a:lstStyle/>
                    <a:p>
                      <a:r>
                        <a:rPr lang="en-US" sz="1400">
                          <a:effectLst/>
                          <a:latin typeface="Arial"/>
                        </a:rPr>
                        <a:t>151 to 200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c>
                  <a:txBody>
                    <a:bodyPr/>
                    <a:lstStyle/>
                    <a:p>
                      <a:r>
                        <a:rPr lang="en-US" sz="1400">
                          <a:effectLst/>
                          <a:latin typeface="Arial"/>
                        </a:rPr>
                        <a:t>Unhealthy</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c>
                  <a:txBody>
                    <a:bodyPr/>
                    <a:lstStyle/>
                    <a:p>
                      <a:r>
                        <a:rPr lang="en-US" sz="1400">
                          <a:effectLst/>
                          <a:latin typeface="Arial"/>
                        </a:rPr>
                        <a:t>Red</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r>
              <a:tr h="290233">
                <a:tc>
                  <a:txBody>
                    <a:bodyPr/>
                    <a:lstStyle/>
                    <a:p>
                      <a:r>
                        <a:rPr lang="en-US" sz="1400">
                          <a:effectLst/>
                          <a:latin typeface="Arial"/>
                        </a:rPr>
                        <a:t>201 to 300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c>
                  <a:txBody>
                    <a:bodyPr/>
                    <a:lstStyle/>
                    <a:p>
                      <a:r>
                        <a:rPr lang="en-US" sz="1400">
                          <a:effectLst/>
                          <a:latin typeface="Arial"/>
                        </a:rPr>
                        <a:t>Very Unhealthy</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c>
                  <a:txBody>
                    <a:bodyPr/>
                    <a:lstStyle/>
                    <a:p>
                      <a:r>
                        <a:rPr lang="en-US" sz="1400">
                          <a:effectLst/>
                          <a:latin typeface="Arial"/>
                        </a:rPr>
                        <a:t>Purple</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r>
              <a:tr h="290233">
                <a:tc>
                  <a:txBody>
                    <a:bodyPr/>
                    <a:lstStyle/>
                    <a:p>
                      <a:r>
                        <a:rPr lang="en-US" sz="1400">
                          <a:effectLst/>
                          <a:latin typeface="Arial"/>
                        </a:rPr>
                        <a:t>301 to 500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c>
                  <a:txBody>
                    <a:bodyPr/>
                    <a:lstStyle/>
                    <a:p>
                      <a:endParaRPr lang="en-US" sz="1400" dirty="0">
                        <a:effectLst/>
                        <a:latin typeface="Arial"/>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c>
                  <a:txBody>
                    <a:bodyPr/>
                    <a:lstStyle/>
                    <a:p>
                      <a:r>
                        <a:rPr lang="en-US" sz="1400" dirty="0">
                          <a:effectLst/>
                          <a:latin typeface="Arial"/>
                        </a:rPr>
                        <a:t>Maroon</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r>
            </a:tbl>
          </a:graphicData>
        </a:graphic>
      </p:graphicFrame>
      <p:sp>
        <p:nvSpPr>
          <p:cNvPr id="7" name="TextBox 6"/>
          <p:cNvSpPr txBox="1"/>
          <p:nvPr/>
        </p:nvSpPr>
        <p:spPr>
          <a:xfrm>
            <a:off x="1905000" y="304800"/>
            <a:ext cx="5254965" cy="923330"/>
          </a:xfrm>
          <a:prstGeom prst="rect">
            <a:avLst/>
          </a:prstGeom>
          <a:noFill/>
        </p:spPr>
        <p:txBody>
          <a:bodyPr wrap="none" rtlCol="0">
            <a:spAutoFit/>
          </a:bodyPr>
          <a:lstStyle/>
          <a:p>
            <a:r>
              <a:rPr lang="en-US" sz="5400" b="1" dirty="0" smtClean="0">
                <a:latin typeface="Britannic Bold" charset="0"/>
                <a:ea typeface="Britannic Bold" charset="0"/>
                <a:cs typeface="Britannic Bold" charset="0"/>
              </a:rPr>
              <a:t>Air Quality Index</a:t>
            </a:r>
            <a:endParaRPr lang="en-US" sz="5400" b="1" dirty="0">
              <a:latin typeface="Britannic Bold" charset="0"/>
              <a:ea typeface="Britannic Bold" charset="0"/>
              <a:cs typeface="Britannic Bold" charset="0"/>
            </a:endParaRPr>
          </a:p>
        </p:txBody>
      </p:sp>
    </p:spTree>
    <p:extLst>
      <p:ext uri="{BB962C8B-B14F-4D97-AF65-F5344CB8AC3E}">
        <p14:creationId xmlns:p14="http://schemas.microsoft.com/office/powerpoint/2010/main" xmlns="" val="682512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4" name="Table 3"/>
          <p:cNvGraphicFramePr>
            <a:graphicFrameLocks noGrp="1"/>
          </p:cNvGraphicFramePr>
          <p:nvPr>
            <p:extLst>
              <p:ext uri="{D42A27DB-BD31-4B8C-83A1-F6EECF244321}">
                <p14:modId xmlns:p14="http://schemas.microsoft.com/office/powerpoint/2010/main" xmlns="" val="2363091424"/>
              </p:ext>
            </p:extLst>
          </p:nvPr>
        </p:nvGraphicFramePr>
        <p:xfrm>
          <a:off x="1371600" y="1371600"/>
          <a:ext cx="6565899" cy="4782868"/>
        </p:xfrm>
        <a:graphic>
          <a:graphicData uri="http://schemas.openxmlformats.org/drawingml/2006/table">
            <a:tbl>
              <a:tblPr/>
              <a:tblGrid>
                <a:gridCol w="2188633"/>
                <a:gridCol w="2188633"/>
                <a:gridCol w="2188633"/>
              </a:tblGrid>
              <a:tr h="251059">
                <a:tc>
                  <a:txBody>
                    <a:bodyPr/>
                    <a:lstStyle/>
                    <a:p>
                      <a:r>
                        <a:rPr lang="en-US" sz="1100" dirty="0">
                          <a:solidFill>
                            <a:srgbClr val="005E9E"/>
                          </a:solidFill>
                          <a:effectLst/>
                        </a:rPr>
                        <a:t>Air Quality Index Levels of Health Concern</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100" dirty="0">
                          <a:solidFill>
                            <a:srgbClr val="005E9E"/>
                          </a:solidFill>
                          <a:effectLst/>
                        </a:rPr>
                        <a:t>Numerical</a:t>
                      </a:r>
                      <a:br>
                        <a:rPr lang="en-US" sz="1100" dirty="0">
                          <a:solidFill>
                            <a:srgbClr val="005E9E"/>
                          </a:solidFill>
                          <a:effectLst/>
                        </a:rPr>
                      </a:br>
                      <a:r>
                        <a:rPr lang="en-US" sz="1100" dirty="0">
                          <a:solidFill>
                            <a:srgbClr val="005E9E"/>
                          </a:solidFill>
                          <a:effectLst/>
                        </a:rPr>
                        <a:t>Value</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100">
                          <a:solidFill>
                            <a:srgbClr val="005E9E"/>
                          </a:solidFill>
                          <a:effectLst/>
                        </a:rPr>
                        <a:t>Meaning</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r>
              <a:tr h="248791">
                <a:tc>
                  <a:txBody>
                    <a:bodyPr/>
                    <a:lstStyle/>
                    <a:p>
                      <a:r>
                        <a:rPr lang="en-US" sz="1100">
                          <a:effectLst/>
                          <a:latin typeface="Arial"/>
                        </a:rPr>
                        <a:t>Good</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c>
                  <a:txBody>
                    <a:bodyPr/>
                    <a:lstStyle/>
                    <a:p>
                      <a:r>
                        <a:rPr lang="en-US" sz="1100" dirty="0">
                          <a:effectLst/>
                          <a:latin typeface="Arial"/>
                        </a:rPr>
                        <a:t>0 to 50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c>
                  <a:txBody>
                    <a:bodyPr/>
                    <a:lstStyle/>
                    <a:p>
                      <a:pPr algn="l"/>
                      <a:r>
                        <a:rPr lang="en-US" sz="1100">
                          <a:effectLst/>
                          <a:latin typeface="Arial"/>
                        </a:rPr>
                        <a:t>Air quality is considered satisfactory, and air pollution poses little or no risk.</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r>
              <a:tr h="554622">
                <a:tc>
                  <a:txBody>
                    <a:bodyPr/>
                    <a:lstStyle/>
                    <a:p>
                      <a:r>
                        <a:rPr lang="en-US" sz="1100">
                          <a:effectLst/>
                          <a:latin typeface="Arial"/>
                        </a:rPr>
                        <a:t>Moderate</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c>
                  <a:txBody>
                    <a:bodyPr/>
                    <a:lstStyle/>
                    <a:p>
                      <a:r>
                        <a:rPr lang="en-US" sz="1100">
                          <a:effectLst/>
                          <a:latin typeface="Arial"/>
                        </a:rPr>
                        <a:t>51 to 100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c>
                  <a:txBody>
                    <a:bodyPr/>
                    <a:lstStyle/>
                    <a:p>
                      <a:pPr algn="l"/>
                      <a:r>
                        <a:rPr lang="en-US" sz="1100" dirty="0">
                          <a:effectLst/>
                          <a:latin typeface="Arial"/>
                        </a:rPr>
                        <a:t>Air quality is acceptable; however, for some pollutants there may be a moderate health concern for a very small number of people who are unusually sensitive to air pollution.</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r>
              <a:tr h="336172">
                <a:tc>
                  <a:txBody>
                    <a:bodyPr/>
                    <a:lstStyle/>
                    <a:p>
                      <a:r>
                        <a:rPr lang="en-US" sz="1100">
                          <a:effectLst/>
                          <a:latin typeface="Arial"/>
                        </a:rPr>
                        <a:t>Unhealthy for Sensitive Groups</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c>
                  <a:txBody>
                    <a:bodyPr/>
                    <a:lstStyle/>
                    <a:p>
                      <a:r>
                        <a:rPr lang="en-US" sz="1100">
                          <a:effectLst/>
                          <a:latin typeface="Arial"/>
                        </a:rPr>
                        <a:t>101 to 150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c>
                  <a:txBody>
                    <a:bodyPr/>
                    <a:lstStyle/>
                    <a:p>
                      <a:pPr algn="l"/>
                      <a:r>
                        <a:rPr lang="en-US" sz="1100">
                          <a:effectLst/>
                          <a:latin typeface="Arial"/>
                        </a:rPr>
                        <a:t>Members of sensitive groups may experience health effects. The general public is not likely to be affected.</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r>
              <a:tr h="423552">
                <a:tc>
                  <a:txBody>
                    <a:bodyPr/>
                    <a:lstStyle/>
                    <a:p>
                      <a:r>
                        <a:rPr lang="en-US" sz="1100">
                          <a:solidFill>
                            <a:schemeClr val="bg1"/>
                          </a:solidFill>
                          <a:effectLst/>
                          <a:latin typeface="Arial"/>
                        </a:rPr>
                        <a:t>Unhealthy</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c>
                  <a:txBody>
                    <a:bodyPr/>
                    <a:lstStyle/>
                    <a:p>
                      <a:r>
                        <a:rPr lang="en-US" sz="1100">
                          <a:solidFill>
                            <a:schemeClr val="bg1"/>
                          </a:solidFill>
                          <a:effectLst/>
                          <a:latin typeface="Arial"/>
                        </a:rPr>
                        <a:t>151 to 200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c>
                  <a:txBody>
                    <a:bodyPr/>
                    <a:lstStyle/>
                    <a:p>
                      <a:pPr algn="l"/>
                      <a:r>
                        <a:rPr lang="en-US" sz="1100" dirty="0">
                          <a:solidFill>
                            <a:schemeClr val="bg1"/>
                          </a:solidFill>
                          <a:effectLst/>
                          <a:latin typeface="Arial"/>
                        </a:rPr>
                        <a:t>Everyone may begin to experience health effects; members of sensitive groups may experience more serious health effects.</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r>
              <a:tr h="248791">
                <a:tc>
                  <a:txBody>
                    <a:bodyPr/>
                    <a:lstStyle/>
                    <a:p>
                      <a:r>
                        <a:rPr lang="en-US" sz="1100">
                          <a:solidFill>
                            <a:schemeClr val="bg1"/>
                          </a:solidFill>
                          <a:effectLst/>
                          <a:latin typeface="Arial"/>
                        </a:rPr>
                        <a:t>Very Unhealthy</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c>
                  <a:txBody>
                    <a:bodyPr/>
                    <a:lstStyle/>
                    <a:p>
                      <a:r>
                        <a:rPr lang="en-US" sz="1100">
                          <a:solidFill>
                            <a:schemeClr val="bg1"/>
                          </a:solidFill>
                          <a:effectLst/>
                          <a:latin typeface="Arial"/>
                        </a:rPr>
                        <a:t>201 to 300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c>
                  <a:txBody>
                    <a:bodyPr/>
                    <a:lstStyle/>
                    <a:p>
                      <a:pPr algn="l"/>
                      <a:r>
                        <a:rPr lang="en-US" sz="1100" dirty="0">
                          <a:solidFill>
                            <a:schemeClr val="bg1"/>
                          </a:solidFill>
                          <a:effectLst/>
                          <a:latin typeface="Arial"/>
                        </a:rPr>
                        <a:t>Health alert: everyone may experience more serious health effects.</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r>
              <a:tr h="292482">
                <a:tc>
                  <a:txBody>
                    <a:bodyPr/>
                    <a:lstStyle/>
                    <a:p>
                      <a:r>
                        <a:rPr lang="en-US" sz="1100">
                          <a:solidFill>
                            <a:schemeClr val="bg1"/>
                          </a:solidFill>
                          <a:effectLst/>
                          <a:latin typeface="Arial"/>
                        </a:rPr>
                        <a:t>Hazardous</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c>
                  <a:txBody>
                    <a:bodyPr/>
                    <a:lstStyle/>
                    <a:p>
                      <a:r>
                        <a:rPr lang="en-US" sz="1100" dirty="0">
                          <a:solidFill>
                            <a:schemeClr val="bg1"/>
                          </a:solidFill>
                          <a:effectLst/>
                          <a:latin typeface="Arial"/>
                        </a:rPr>
                        <a:t>301 to 500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c>
                  <a:txBody>
                    <a:bodyPr/>
                    <a:lstStyle/>
                    <a:p>
                      <a:pPr algn="l"/>
                      <a:r>
                        <a:rPr lang="en-US" sz="1100" dirty="0">
                          <a:solidFill>
                            <a:schemeClr val="bg1"/>
                          </a:solidFill>
                          <a:effectLst/>
                          <a:latin typeface="Arial"/>
                        </a:rPr>
                        <a:t>Health warnings of emergency conditions. The entire population is more likely to be affected.</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r>
            </a:tbl>
          </a:graphicData>
        </a:graphic>
      </p:graphicFrame>
      <p:sp>
        <p:nvSpPr>
          <p:cNvPr id="7" name="TextBox 6"/>
          <p:cNvSpPr txBox="1"/>
          <p:nvPr/>
        </p:nvSpPr>
        <p:spPr>
          <a:xfrm>
            <a:off x="2667000" y="228600"/>
            <a:ext cx="4315605" cy="923330"/>
          </a:xfrm>
          <a:prstGeom prst="rect">
            <a:avLst/>
          </a:prstGeom>
          <a:noFill/>
        </p:spPr>
        <p:txBody>
          <a:bodyPr wrap="none" rtlCol="0">
            <a:spAutoFit/>
          </a:bodyPr>
          <a:lstStyle/>
          <a:p>
            <a:r>
              <a:rPr lang="en-US" sz="5400" b="1" dirty="0" smtClean="0">
                <a:latin typeface="Britannic Bold" charset="0"/>
                <a:ea typeface="Britannic Bold" charset="0"/>
                <a:cs typeface="Britannic Bold" charset="0"/>
              </a:rPr>
              <a:t>AQI Concerns</a:t>
            </a:r>
            <a:endParaRPr lang="en-US" sz="5400" b="1" dirty="0">
              <a:latin typeface="Britannic Bold" charset="0"/>
              <a:ea typeface="Britannic Bold" charset="0"/>
              <a:cs typeface="Britannic Bold" charset="0"/>
            </a:endParaRPr>
          </a:p>
        </p:txBody>
      </p:sp>
    </p:spTree>
    <p:extLst>
      <p:ext uri="{BB962C8B-B14F-4D97-AF65-F5344CB8AC3E}">
        <p14:creationId xmlns:p14="http://schemas.microsoft.com/office/powerpoint/2010/main" xmlns="" val="682512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Rectangle 3"/>
          <p:cNvSpPr/>
          <p:nvPr/>
        </p:nvSpPr>
        <p:spPr>
          <a:xfrm>
            <a:off x="0" y="2209800"/>
            <a:ext cx="9149576" cy="3970318"/>
          </a:xfrm>
          <a:prstGeom prst="rect">
            <a:avLst/>
          </a:prstGeom>
          <a:solidFill>
            <a:schemeClr val="bg1"/>
          </a:solidFill>
        </p:spPr>
        <p:txBody>
          <a:bodyPr wrap="square">
            <a:spAutoFit/>
          </a:bodyPr>
          <a:lstStyle/>
          <a:p>
            <a:r>
              <a:rPr lang="en-US" dirty="0" smtClean="0">
                <a:latin typeface="Cambria" pitchFamily="18" charset="0"/>
              </a:rPr>
              <a:t>There are different sorts of air contamination sensors and the dominant part concentrates on five segments: </a:t>
            </a:r>
          </a:p>
          <a:p>
            <a:endParaRPr lang="en-US" dirty="0" smtClean="0">
              <a:latin typeface="Cambria" pitchFamily="18" charset="0"/>
            </a:endParaRPr>
          </a:p>
          <a:p>
            <a:pPr marL="285750" indent="-285750">
              <a:buFont typeface="Wingdings" pitchFamily="2" charset="2"/>
              <a:buChar char="q"/>
            </a:pPr>
            <a:r>
              <a:rPr lang="en-US" dirty="0" smtClean="0">
                <a:latin typeface="Cambria" pitchFamily="18" charset="0"/>
              </a:rPr>
              <a:t>Ozone</a:t>
            </a:r>
          </a:p>
          <a:p>
            <a:pPr marL="285750" indent="-285750">
              <a:buFont typeface="Wingdings" pitchFamily="2" charset="2"/>
              <a:buChar char="q"/>
            </a:pPr>
            <a:r>
              <a:rPr lang="en-US" dirty="0" smtClean="0">
                <a:latin typeface="Cambria" pitchFamily="18" charset="0"/>
              </a:rPr>
              <a:t>Particulate matter</a:t>
            </a:r>
          </a:p>
          <a:p>
            <a:pPr marL="285750" indent="-285750">
              <a:buFont typeface="Wingdings" pitchFamily="2" charset="2"/>
              <a:buChar char="q"/>
            </a:pPr>
            <a:r>
              <a:rPr lang="en-US" dirty="0" smtClean="0">
                <a:latin typeface="Cambria" pitchFamily="18" charset="0"/>
              </a:rPr>
              <a:t>Carbon monoxide</a:t>
            </a:r>
          </a:p>
          <a:p>
            <a:pPr marL="285750" indent="-285750">
              <a:buFont typeface="Wingdings" pitchFamily="2" charset="2"/>
              <a:buChar char="q"/>
            </a:pPr>
            <a:r>
              <a:rPr lang="en-US" dirty="0" smtClean="0">
                <a:latin typeface="Cambria" pitchFamily="18" charset="0"/>
              </a:rPr>
              <a:t>Sulfur dioxide</a:t>
            </a:r>
          </a:p>
          <a:p>
            <a:pPr marL="285750" indent="-285750">
              <a:buFont typeface="Wingdings" pitchFamily="2" charset="2"/>
              <a:buChar char="q"/>
            </a:pPr>
            <a:r>
              <a:rPr lang="en-US" dirty="0">
                <a:latin typeface="Cambria" pitchFamily="18" charset="0"/>
              </a:rPr>
              <a:t>N</a:t>
            </a:r>
            <a:r>
              <a:rPr lang="en-US" dirty="0" smtClean="0">
                <a:latin typeface="Cambria" pitchFamily="18" charset="0"/>
              </a:rPr>
              <a:t>itrous oxide</a:t>
            </a:r>
          </a:p>
          <a:p>
            <a:endParaRPr lang="en-US" dirty="0">
              <a:latin typeface="Cambria" pitchFamily="18" charset="0"/>
            </a:endParaRPr>
          </a:p>
          <a:p>
            <a:r>
              <a:rPr lang="en-US" dirty="0" smtClean="0">
                <a:latin typeface="Cambria" pitchFamily="18" charset="0"/>
              </a:rPr>
              <a:t>Sensors were exceptionally costly before, however with mechanical progressions sensors are turning out to be more reasonable and more across the board all through the populace. </a:t>
            </a:r>
          </a:p>
          <a:p>
            <a:endParaRPr lang="en-US" dirty="0" smtClean="0">
              <a:latin typeface="Cambria" pitchFamily="18" charset="0"/>
            </a:endParaRPr>
          </a:p>
          <a:p>
            <a:r>
              <a:rPr lang="en-US" dirty="0" smtClean="0">
                <a:latin typeface="Cambria" pitchFamily="18" charset="0"/>
              </a:rPr>
              <a:t>They can help fill numerous needs and conveys consideration regarding ecological issues past the extent of the human eye. </a:t>
            </a:r>
            <a:endParaRPr lang="en-US" dirty="0">
              <a:latin typeface="Cambria" pitchFamily="18" charset="0"/>
            </a:endParaRPr>
          </a:p>
        </p:txBody>
      </p:sp>
      <p:sp>
        <p:nvSpPr>
          <p:cNvPr id="7" name="TextBox 6"/>
          <p:cNvSpPr txBox="1"/>
          <p:nvPr/>
        </p:nvSpPr>
        <p:spPr>
          <a:xfrm>
            <a:off x="2133600" y="457200"/>
            <a:ext cx="4849404" cy="923330"/>
          </a:xfrm>
          <a:prstGeom prst="rect">
            <a:avLst/>
          </a:prstGeom>
          <a:noFill/>
        </p:spPr>
        <p:txBody>
          <a:bodyPr wrap="none" rtlCol="0">
            <a:spAutoFit/>
          </a:bodyPr>
          <a:lstStyle/>
          <a:p>
            <a:r>
              <a:rPr lang="en-US" sz="5400" b="1" dirty="0" smtClean="0">
                <a:latin typeface="Britannic Bold" charset="0"/>
                <a:ea typeface="Britannic Bold" charset="0"/>
                <a:cs typeface="Britannic Bold" charset="0"/>
              </a:rPr>
              <a:t>Data Collection</a:t>
            </a:r>
            <a:endParaRPr lang="en-US" sz="5400" b="1" dirty="0">
              <a:latin typeface="Britannic Bold" charset="0"/>
              <a:ea typeface="Britannic Bold" charset="0"/>
              <a:cs typeface="Britannic Bold" charset="0"/>
            </a:endParaRPr>
          </a:p>
        </p:txBody>
      </p:sp>
    </p:spTree>
    <p:extLst>
      <p:ext uri="{BB962C8B-B14F-4D97-AF65-F5344CB8AC3E}">
        <p14:creationId xmlns:p14="http://schemas.microsoft.com/office/powerpoint/2010/main" xmlns="" val="6825124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Rectangle 3"/>
          <p:cNvSpPr/>
          <p:nvPr/>
        </p:nvSpPr>
        <p:spPr>
          <a:xfrm>
            <a:off x="117714" y="1581329"/>
            <a:ext cx="5791200" cy="4524315"/>
          </a:xfrm>
          <a:prstGeom prst="rect">
            <a:avLst/>
          </a:prstGeom>
          <a:solidFill>
            <a:schemeClr val="bg1"/>
          </a:solidFill>
        </p:spPr>
        <p:txBody>
          <a:bodyPr wrap="square">
            <a:spAutoFit/>
          </a:bodyPr>
          <a:lstStyle/>
          <a:p>
            <a:pPr marL="285750" lvl="0" indent="-285750" algn="just">
              <a:buFont typeface="Wingdings" pitchFamily="2" charset="2"/>
              <a:buChar char="q"/>
            </a:pPr>
            <a:r>
              <a:rPr lang="en-US" dirty="0" smtClean="0">
                <a:latin typeface="Cambria"/>
                <a:ea typeface="Calibri"/>
                <a:cs typeface="Times New Roman"/>
              </a:rPr>
              <a:t>EPA </a:t>
            </a:r>
            <a:r>
              <a:rPr lang="en-US" dirty="0">
                <a:latin typeface="Cambria"/>
                <a:ea typeface="Calibri"/>
                <a:cs typeface="Times New Roman"/>
              </a:rPr>
              <a:t>keeps up a storehouse of air quality information through the Air Quality System (AQS), where it stores information from more than 10,000 screens in the United </a:t>
            </a:r>
            <a:r>
              <a:rPr lang="en-US" dirty="0" smtClean="0">
                <a:latin typeface="Cambria"/>
                <a:ea typeface="Calibri"/>
                <a:cs typeface="Times New Roman"/>
              </a:rPr>
              <a:t>States </a:t>
            </a:r>
          </a:p>
          <a:p>
            <a:pPr marL="285750" lvl="0" indent="-285750" algn="just">
              <a:buFont typeface="Wingdings" pitchFamily="2" charset="2"/>
              <a:buChar char="q"/>
            </a:pPr>
            <a:endParaRPr lang="en-US" dirty="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While </a:t>
            </a:r>
            <a:r>
              <a:rPr lang="en-US" dirty="0">
                <a:latin typeface="Cambria"/>
                <a:ea typeface="Calibri"/>
                <a:cs typeface="Times New Roman"/>
              </a:rPr>
              <a:t>utilization of these sensors was costly previously, the 2010s saw a current pattern towards the improvement of less expensive convenient air-quality sensors that can be worn by people to screen nearby air quality levels. </a:t>
            </a:r>
            <a:endParaRPr lang="en-US" dirty="0" smtClean="0">
              <a:latin typeface="Cambria"/>
              <a:ea typeface="Calibri"/>
              <a:cs typeface="Times New Roman"/>
            </a:endParaRPr>
          </a:p>
          <a:p>
            <a:pPr marL="285750" lvl="0" indent="-285750" algn="just">
              <a:buFont typeface="Wingdings" pitchFamily="2" charset="2"/>
              <a:buChar char="q"/>
            </a:pPr>
            <a:endParaRPr lang="en-US" dirty="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These sensors help </a:t>
            </a:r>
            <a:r>
              <a:rPr lang="en-US" dirty="0">
                <a:latin typeface="Cambria"/>
                <a:ea typeface="Calibri"/>
                <a:cs typeface="Times New Roman"/>
              </a:rPr>
              <a:t>measure the </a:t>
            </a:r>
            <a:r>
              <a:rPr lang="en-US" dirty="0" err="1">
                <a:latin typeface="Cambria"/>
                <a:ea typeface="Calibri"/>
                <a:cs typeface="Times New Roman"/>
              </a:rPr>
              <a:t>spatio</a:t>
            </a:r>
            <a:r>
              <a:rPr lang="en-US" dirty="0">
                <a:latin typeface="Cambria"/>
                <a:ea typeface="Calibri"/>
                <a:cs typeface="Times New Roman"/>
              </a:rPr>
              <a:t>-worldly scope and assortment of concoction species, and engage people and groups to better comprehend their presentation surroundings and dangers from air contamination. </a:t>
            </a:r>
          </a:p>
        </p:txBody>
      </p:sp>
      <p:sp>
        <p:nvSpPr>
          <p:cNvPr id="7" name="TextBox 6"/>
          <p:cNvSpPr txBox="1"/>
          <p:nvPr/>
        </p:nvSpPr>
        <p:spPr>
          <a:xfrm>
            <a:off x="1905000" y="304800"/>
            <a:ext cx="5865708" cy="923330"/>
          </a:xfrm>
          <a:prstGeom prst="rect">
            <a:avLst/>
          </a:prstGeom>
          <a:noFill/>
        </p:spPr>
        <p:txBody>
          <a:bodyPr wrap="none" rtlCol="0">
            <a:spAutoFit/>
          </a:bodyPr>
          <a:lstStyle/>
          <a:p>
            <a:r>
              <a:rPr lang="en-US" sz="5400" b="1" dirty="0" smtClean="0">
                <a:latin typeface="Britannic Bold" charset="0"/>
                <a:ea typeface="Britannic Bold" charset="0"/>
                <a:cs typeface="Britannic Bold" charset="0"/>
              </a:rPr>
              <a:t>Novel Contribution</a:t>
            </a:r>
            <a:endParaRPr lang="en-US" sz="5400" b="1" dirty="0">
              <a:latin typeface="Britannic Bold" charset="0"/>
              <a:ea typeface="Britannic Bold" charset="0"/>
              <a:cs typeface="Britannic Bold" charset="0"/>
            </a:endParaRPr>
          </a:p>
        </p:txBody>
      </p:sp>
    </p:spTree>
    <p:extLst>
      <p:ext uri="{BB962C8B-B14F-4D97-AF65-F5344CB8AC3E}">
        <p14:creationId xmlns:p14="http://schemas.microsoft.com/office/powerpoint/2010/main" xmlns="" val="682512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246586" y="163411"/>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dirty="0"/>
          </a:p>
        </p:txBody>
      </p:sp>
      <p:sp>
        <p:nvSpPr>
          <p:cNvPr id="5" name="Rectangle 4"/>
          <p:cNvSpPr/>
          <p:nvPr/>
        </p:nvSpPr>
        <p:spPr>
          <a:xfrm>
            <a:off x="381000" y="1371600"/>
            <a:ext cx="8151509" cy="4001095"/>
          </a:xfrm>
          <a:prstGeom prst="rect">
            <a:avLst/>
          </a:prstGeom>
          <a:solidFill>
            <a:schemeClr val="bg1"/>
          </a:solidFill>
        </p:spPr>
        <p:txBody>
          <a:bodyPr wrap="square">
            <a:spAutoFit/>
          </a:bodyPr>
          <a:lstStyle/>
          <a:p>
            <a:pPr marL="285750" lvl="0" indent="-285750" algn="just">
              <a:buFont typeface="Wingdings" pitchFamily="2" charset="2"/>
              <a:buChar char="q"/>
            </a:pPr>
            <a:r>
              <a:rPr lang="en-US" dirty="0">
                <a:latin typeface="Cambria"/>
                <a:ea typeface="Calibri"/>
                <a:cs typeface="Times New Roman"/>
              </a:rPr>
              <a:t>An examination assemble drove by William Griswold at UCSD gave out convenient air contamination sensors to 16 suburbanites, and discovered "urban valleys" where structures caught contamination. </a:t>
            </a:r>
            <a:endParaRPr lang="en-US" dirty="0" smtClean="0">
              <a:latin typeface="Cambria"/>
              <a:ea typeface="Calibri"/>
              <a:cs typeface="Times New Roman"/>
            </a:endParaRPr>
          </a:p>
          <a:p>
            <a:pPr marL="285750" lvl="0" indent="-285750" algn="just">
              <a:buFont typeface="Wingdings" pitchFamily="2" charset="2"/>
              <a:buChar char="q"/>
            </a:pPr>
            <a:endParaRPr lang="en-US" dirty="0" smtClean="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Gathering found </a:t>
            </a:r>
            <a:r>
              <a:rPr lang="en-US" dirty="0">
                <a:latin typeface="Cambria"/>
                <a:ea typeface="Calibri"/>
                <a:cs typeface="Times New Roman"/>
              </a:rPr>
              <a:t>that travelers in transports have higher exposures contrasted with those in autos. </a:t>
            </a:r>
            <a:endParaRPr lang="en-US" dirty="0" smtClean="0">
              <a:latin typeface="Cambria"/>
              <a:ea typeface="Calibri"/>
              <a:cs typeface="Times New Roman"/>
            </a:endParaRPr>
          </a:p>
          <a:p>
            <a:pPr marL="285750" lvl="0" indent="-285750" algn="just">
              <a:buFont typeface="Wingdings" pitchFamily="2" charset="2"/>
              <a:buChar char="q"/>
            </a:pPr>
            <a:endParaRPr lang="en-US" dirty="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Air </a:t>
            </a:r>
            <a:r>
              <a:rPr lang="en-US" dirty="0">
                <a:latin typeface="Cambria"/>
                <a:ea typeface="Calibri"/>
                <a:cs typeface="Times New Roman"/>
              </a:rPr>
              <a:t>contamination sensors can help individuals control their surroundings to a specific degree and increment familiarity with the poisons around them. </a:t>
            </a:r>
            <a:endParaRPr lang="en-US" dirty="0" smtClean="0">
              <a:latin typeface="Cambria"/>
              <a:ea typeface="Calibri"/>
              <a:cs typeface="Times New Roman"/>
            </a:endParaRPr>
          </a:p>
          <a:p>
            <a:pPr marL="285750" lvl="0" indent="-285750" algn="just">
              <a:buFont typeface="Wingdings" pitchFamily="2" charset="2"/>
              <a:buChar char="q"/>
            </a:pPr>
            <a:endParaRPr lang="en-US" dirty="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On </a:t>
            </a:r>
            <a:r>
              <a:rPr lang="en-US" dirty="0">
                <a:latin typeface="Cambria"/>
                <a:ea typeface="Calibri"/>
                <a:cs typeface="Times New Roman"/>
              </a:rPr>
              <a:t>the off chance that individuals are more mindful of the substance of nature, they can change their schedules and propensities with a specific end goal to be less affected via air contamination. This can help expand the personal satisfaction and general soundness of individuals at hazard.	</a:t>
            </a:r>
            <a:r>
              <a:rPr lang="en-US" sz="2000" dirty="0">
                <a:latin typeface="Cambria"/>
                <a:ea typeface="Calibri"/>
                <a:cs typeface="Times New Roman"/>
              </a:rPr>
              <a:t>	</a:t>
            </a:r>
            <a:endParaRPr lang="en-US" sz="2400" dirty="0"/>
          </a:p>
        </p:txBody>
      </p:sp>
    </p:spTree>
    <p:extLst>
      <p:ext uri="{BB962C8B-B14F-4D97-AF65-F5344CB8AC3E}">
        <p14:creationId xmlns:p14="http://schemas.microsoft.com/office/powerpoint/2010/main" xmlns="" val="682512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Rectangle 3"/>
          <p:cNvSpPr/>
          <p:nvPr/>
        </p:nvSpPr>
        <p:spPr>
          <a:xfrm>
            <a:off x="381000" y="1524000"/>
            <a:ext cx="8313636" cy="4278094"/>
          </a:xfrm>
          <a:prstGeom prst="rect">
            <a:avLst/>
          </a:prstGeom>
          <a:solidFill>
            <a:schemeClr val="bg1"/>
          </a:solidFill>
        </p:spPr>
        <p:txBody>
          <a:bodyPr wrap="square">
            <a:spAutoFit/>
          </a:bodyPr>
          <a:lstStyle/>
          <a:p>
            <a:pPr marL="285750" lvl="0" indent="-285750" algn="just">
              <a:buFont typeface="Wingdings" pitchFamily="2" charset="2"/>
              <a:buChar char="q"/>
            </a:pPr>
            <a:r>
              <a:rPr lang="en-US" sz="1600" dirty="0">
                <a:latin typeface="Cambria" pitchFamily="18" charset="0"/>
              </a:rPr>
              <a:t>The developing need of the continuous activity information has prodded the organization of expansive scale committed checking framework frameworks, which for the most part comprise of the utilization of inductive circle identifiers. </a:t>
            </a:r>
            <a:endParaRPr lang="en-US" sz="1600" dirty="0" smtClean="0">
              <a:latin typeface="Cambria" pitchFamily="18" charset="0"/>
            </a:endParaRPr>
          </a:p>
          <a:p>
            <a:pPr marL="285750" lvl="0" indent="-285750" algn="just">
              <a:buFont typeface="Wingdings" pitchFamily="2" charset="2"/>
              <a:buChar char="q"/>
            </a:pPr>
            <a:r>
              <a:rPr lang="en-US" sz="1600" dirty="0" smtClean="0">
                <a:latin typeface="Cambria" pitchFamily="18" charset="0"/>
              </a:rPr>
              <a:t>The </a:t>
            </a:r>
            <a:r>
              <a:rPr lang="en-US" sz="1600" dirty="0">
                <a:latin typeface="Cambria" pitchFamily="18" charset="0"/>
              </a:rPr>
              <a:t>circle sensor information is inclined to be noised or even missed under unforgiving environment. </a:t>
            </a:r>
            <a:endParaRPr lang="en-US" sz="1600" dirty="0" smtClean="0">
              <a:latin typeface="Cambria" pitchFamily="18" charset="0"/>
            </a:endParaRPr>
          </a:p>
          <a:p>
            <a:pPr marL="285750" lvl="0" indent="-285750" algn="just">
              <a:buFont typeface="Wingdings" pitchFamily="2" charset="2"/>
              <a:buChar char="q"/>
            </a:pPr>
            <a:r>
              <a:rPr lang="en-US" sz="1600" dirty="0" smtClean="0">
                <a:latin typeface="Cambria" pitchFamily="18" charset="0"/>
              </a:rPr>
              <a:t>The </a:t>
            </a:r>
            <a:r>
              <a:rPr lang="en-US" sz="1600" dirty="0">
                <a:latin typeface="Cambria" pitchFamily="18" charset="0"/>
              </a:rPr>
              <a:t>best in class remote sensor systems give an engaging and minimal effort contrasting option to inductive circles for activity observation. </a:t>
            </a:r>
            <a:endParaRPr lang="en-US" sz="1600" dirty="0" smtClean="0">
              <a:latin typeface="Cambria" pitchFamily="18" charset="0"/>
            </a:endParaRPr>
          </a:p>
          <a:p>
            <a:pPr marL="285750" lvl="0" indent="-285750" algn="just">
              <a:buFont typeface="Wingdings" pitchFamily="2" charset="2"/>
              <a:buChar char="q"/>
            </a:pPr>
            <a:r>
              <a:rPr lang="en-US" sz="1600" dirty="0" smtClean="0">
                <a:latin typeface="Cambria" pitchFamily="18" charset="0"/>
              </a:rPr>
              <a:t>Concentrating </a:t>
            </a:r>
            <a:r>
              <a:rPr lang="en-US" sz="1600" dirty="0">
                <a:latin typeface="Cambria" pitchFamily="18" charset="0"/>
              </a:rPr>
              <a:t>on the urban movement information accumulation, this paper proposes a dispersed calculation to gather the activity information in light of sensor systems and enhance the unwavering quality of information by quality examination</a:t>
            </a:r>
            <a:r>
              <a:rPr lang="en-US" sz="1600" dirty="0" smtClean="0">
                <a:latin typeface="Cambria" pitchFamily="18" charset="0"/>
              </a:rPr>
              <a:t>.</a:t>
            </a:r>
          </a:p>
          <a:p>
            <a:pPr marL="285750" lvl="0" indent="-285750" algn="just">
              <a:buFont typeface="Wingdings" pitchFamily="2" charset="2"/>
              <a:buChar char="q"/>
            </a:pPr>
            <a:r>
              <a:rPr lang="en-US" sz="1600" dirty="0" smtClean="0">
                <a:latin typeface="Cambria" pitchFamily="18" charset="0"/>
              </a:rPr>
              <a:t>Considering </a:t>
            </a:r>
            <a:r>
              <a:rPr lang="en-US" sz="1600" dirty="0">
                <a:latin typeface="Cambria" pitchFamily="18" charset="0"/>
              </a:rPr>
              <a:t>the specific connected attributes, this calculation firstly forms the information tests with an accumulation show in light of the mean channel, and afterward, the information quality is examined, and halfway awful information are repaired by the cusp calamity hypothesis. </a:t>
            </a:r>
            <a:endParaRPr lang="en-US" sz="1600" dirty="0" smtClean="0">
              <a:latin typeface="Cambria" pitchFamily="18" charset="0"/>
            </a:endParaRPr>
          </a:p>
          <a:p>
            <a:pPr marL="285750" lvl="0" indent="-285750" algn="just">
              <a:buFont typeface="Wingdings" pitchFamily="2" charset="2"/>
              <a:buChar char="q"/>
            </a:pPr>
            <a:r>
              <a:rPr lang="en-US" sz="1600" dirty="0" smtClean="0">
                <a:latin typeface="Cambria" pitchFamily="18" charset="0"/>
              </a:rPr>
              <a:t>The </a:t>
            </a:r>
            <a:r>
              <a:rPr lang="en-US" sz="1600" dirty="0">
                <a:latin typeface="Cambria" pitchFamily="18" charset="0"/>
              </a:rPr>
              <a:t>execution of this calculation is broke down with various reenactments in light of informational index acquire in urban roadway, and the near outcomes demonstrate that this calculation could get the better execution.</a:t>
            </a:r>
          </a:p>
        </p:txBody>
      </p:sp>
      <p:sp>
        <p:nvSpPr>
          <p:cNvPr id="7" name="TextBox 6"/>
          <p:cNvSpPr txBox="1"/>
          <p:nvPr/>
        </p:nvSpPr>
        <p:spPr>
          <a:xfrm>
            <a:off x="1371600" y="304800"/>
            <a:ext cx="6647974" cy="923330"/>
          </a:xfrm>
          <a:prstGeom prst="rect">
            <a:avLst/>
          </a:prstGeom>
          <a:noFill/>
        </p:spPr>
        <p:txBody>
          <a:bodyPr wrap="none" rtlCol="0">
            <a:spAutoFit/>
          </a:bodyPr>
          <a:lstStyle/>
          <a:p>
            <a:r>
              <a:rPr lang="en-US" sz="5400" b="1" dirty="0" smtClean="0">
                <a:latin typeface="Britannic Bold" charset="0"/>
                <a:ea typeface="Britannic Bold" charset="0"/>
                <a:cs typeface="Britannic Bold" charset="0"/>
              </a:rPr>
              <a:t>Work By Competitors</a:t>
            </a:r>
            <a:endParaRPr lang="en-US" sz="5400" b="1" dirty="0">
              <a:latin typeface="Britannic Bold" charset="0"/>
              <a:ea typeface="Britannic Bold" charset="0"/>
              <a:cs typeface="Britannic Bold" charset="0"/>
            </a:endParaRPr>
          </a:p>
        </p:txBody>
      </p:sp>
    </p:spTree>
    <p:extLst>
      <p:ext uri="{BB962C8B-B14F-4D97-AF65-F5344CB8AC3E}">
        <p14:creationId xmlns:p14="http://schemas.microsoft.com/office/powerpoint/2010/main" xmlns="" val="6825124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TotalTime>
  <Words>993</Words>
  <Application>Microsoft Office PowerPoint</Application>
  <PresentationFormat>On-screen Show (4:3)</PresentationFormat>
  <Paragraphs>146</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Saint Peter's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dc:creator>
  <cp:lastModifiedBy>ZA</cp:lastModifiedBy>
  <cp:revision>14</cp:revision>
  <dcterms:created xsi:type="dcterms:W3CDTF">2017-02-16T02:13:18Z</dcterms:created>
  <dcterms:modified xsi:type="dcterms:W3CDTF">2017-03-01T22:14:44Z</dcterms:modified>
</cp:coreProperties>
</file>

<file path=docProps/thumbnail.jpeg>
</file>